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2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3.xml" ContentType="application/vnd.openxmlformats-officedocument.presentationml.notesSlide+xml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4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74" r:id="rId3"/>
    <p:sldId id="294" r:id="rId4"/>
    <p:sldId id="326" r:id="rId5"/>
    <p:sldId id="327" r:id="rId6"/>
    <p:sldId id="345" r:id="rId7"/>
    <p:sldId id="341" r:id="rId8"/>
    <p:sldId id="330" r:id="rId9"/>
    <p:sldId id="375" r:id="rId10"/>
    <p:sldId id="376" r:id="rId11"/>
    <p:sldId id="377" r:id="rId12"/>
    <p:sldId id="378" r:id="rId13"/>
    <p:sldId id="379" r:id="rId14"/>
    <p:sldId id="371" r:id="rId15"/>
    <p:sldId id="373" r:id="rId16"/>
    <p:sldId id="381" r:id="rId17"/>
    <p:sldId id="383" r:id="rId18"/>
    <p:sldId id="382" r:id="rId19"/>
    <p:sldId id="384" r:id="rId20"/>
    <p:sldId id="386" r:id="rId21"/>
    <p:sldId id="385" r:id="rId22"/>
    <p:sldId id="28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00"/>
    <a:srgbClr val="66CCFF"/>
    <a:srgbClr val="80FF00"/>
    <a:srgbClr val="8000FF"/>
    <a:srgbClr val="E6E6E6"/>
    <a:srgbClr val="FF00FF"/>
    <a:srgbClr val="FF6666"/>
    <a:srgbClr val="CCCCCC"/>
    <a:srgbClr val="CC66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1112" y="-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wmf"/><Relationship Id="rId6" Type="http://schemas.openxmlformats.org/officeDocument/2006/relationships/image" Target="../media/image21.emf"/><Relationship Id="rId7" Type="http://schemas.openxmlformats.org/officeDocument/2006/relationships/image" Target="../media/image22.emf"/><Relationship Id="rId8" Type="http://schemas.openxmlformats.org/officeDocument/2006/relationships/image" Target="../media/image23.emf"/><Relationship Id="rId9" Type="http://schemas.openxmlformats.org/officeDocument/2006/relationships/image" Target="../media/image24.emf"/><Relationship Id="rId10" Type="http://schemas.openxmlformats.org/officeDocument/2006/relationships/image" Target="../media/image25.emf"/><Relationship Id="rId11" Type="http://schemas.openxmlformats.org/officeDocument/2006/relationships/image" Target="../media/image26.emf"/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6.emf"/><Relationship Id="rId3" Type="http://schemas.openxmlformats.org/officeDocument/2006/relationships/image" Target="../media/image3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Relationship Id="rId2" Type="http://schemas.openxmlformats.org/officeDocument/2006/relationships/image" Target="../media/image4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F94E1-F114-6A44-97AB-483D51EAA8CD}" type="datetimeFigureOut">
              <a:rPr lang="en-US" smtClean="0"/>
              <a:pPr/>
              <a:t>4/18/12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E7ECC-CBA3-4845-9579-E6587E5661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57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7F3EA-3C25-F547-BF2D-324B0C4B32B8}" type="datetimeFigureOut">
              <a:rPr lang="en-US" smtClean="0"/>
              <a:pPr/>
              <a:t>4/18/12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6D76A-D2C9-F441-A00A-6D9C956C8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35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6E70DB-0F47-9A4E-9B05-1122731B8CB6}" type="slidenum">
              <a:rPr lang="it-IT"/>
              <a:pPr/>
              <a:t>4</a:t>
            </a:fld>
            <a:endParaRPr lang="it-IT"/>
          </a:p>
        </p:txBody>
      </p:sp>
      <p:sp>
        <p:nvSpPr>
          <p:cNvPr id="63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83F52-C77E-F543-A4E6-9F2F6856B901}" type="slidenum">
              <a:rPr lang="it-IT"/>
              <a:pPr/>
              <a:t>6</a:t>
            </a:fld>
            <a:endParaRPr lang="it-IT"/>
          </a:p>
        </p:txBody>
      </p:sp>
      <p:sp>
        <p:nvSpPr>
          <p:cNvPr id="47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99DC78-42CA-2D4F-A054-0A00BA1CE688}" type="slidenum">
              <a:rPr lang="it-IT">
                <a:latin typeface="Times New Roman" pitchFamily="-65" charset="0"/>
              </a:rPr>
              <a:pPr/>
              <a:t>7</a:t>
            </a:fld>
            <a:endParaRPr lang="it-IT">
              <a:latin typeface="Times New Roman" pitchFamily="-65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06EA-6EE6-0A4F-BA30-06C99E6AE658}" type="slidenum">
              <a:rPr lang="it-IT">
                <a:latin typeface="Times New Roman" pitchFamily="-65" charset="0"/>
              </a:rPr>
              <a:pPr/>
              <a:t>8</a:t>
            </a:fld>
            <a:endParaRPr lang="it-IT">
              <a:latin typeface="Times New Roman" pitchFamily="-65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CB6C3-141A-6740-9820-E43C9FCC8BF8}" type="datetime1">
              <a:rPr lang="en-US" smtClean="0"/>
              <a:t>4/18/12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             STAR Meeting April 2012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C652-A623-41D2-B0ED-8F1D217186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36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rgbClr val="CC66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tx1">
              <a:lumMod val="6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rgbClr val="CC66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16" name="Picture 15" descr="bnl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2920" y="6432955"/>
            <a:ext cx="1005840" cy="36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66099" y="211139"/>
            <a:ext cx="787399" cy="6142036"/>
          </a:xfrm>
        </p:spPr>
        <p:txBody>
          <a:bodyPr vert="eaVert" anchor="ctr"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3700" y="223839"/>
            <a:ext cx="7772399" cy="612933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2074" y="6416675"/>
            <a:ext cx="1113019" cy="365125"/>
          </a:xfrm>
        </p:spPr>
        <p:txBody>
          <a:bodyPr/>
          <a:lstStyle/>
          <a:p>
            <a:fld id="{88405E9A-4C6D-8349-A89D-141B8A24E338}" type="datetime1">
              <a:rPr lang="en-US" smtClean="0"/>
              <a:t>4/18/12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1371" y="6416675"/>
            <a:ext cx="4521842" cy="365125"/>
          </a:xfrm>
        </p:spPr>
        <p:txBody>
          <a:bodyPr/>
          <a:lstStyle/>
          <a:p>
            <a:r>
              <a:rPr lang="en-US" smtClean="0"/>
              <a:t>E.C. Aschenauer             STAR Meeting April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85200" y="6513513"/>
            <a:ext cx="457200" cy="336867"/>
          </a:xfrm>
        </p:spPr>
        <p:txBody>
          <a:bodyPr/>
          <a:lstStyle>
            <a:lvl1pPr>
              <a:defRPr/>
            </a:lvl1pPr>
          </a:lstStyle>
          <a:p>
            <a:fld id="{A6540C29-6E2A-CD41-8FA8-DAC0674C9402}" type="slidenum">
              <a:rPr lang="it-IT"/>
              <a:pPr/>
              <a:t>‹#›</a:t>
            </a:fld>
            <a:endParaRPr lang="it-IT"/>
          </a:p>
        </p:txBody>
      </p:sp>
      <p:sp>
        <p:nvSpPr>
          <p:cNvPr id="3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901950" y="6517640"/>
            <a:ext cx="5108575" cy="34036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             STAR Meeting April 2012</a:t>
            </a:r>
            <a:endParaRPr lang="it-IT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2"/>
          </p:nvPr>
        </p:nvSpPr>
        <p:spPr>
          <a:xfrm>
            <a:off x="1335088" y="6517640"/>
            <a:ext cx="1566862" cy="28448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charset="0"/>
                <a:ea typeface="Comic Sans MS" charset="0"/>
                <a:cs typeface="Comic Sans MS" charset="0"/>
              </a:defRPr>
            </a:lvl1pPr>
          </a:lstStyle>
          <a:p>
            <a:fld id="{25D5FF8B-E9AE-0847-A4E1-6DFF18921F5A}" type="datetime1">
              <a:rPr lang="en-US" smtClean="0"/>
              <a:t>4/18/12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2010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DB59-9745-BD46-9BFA-1ECA05107A3E}" type="datetime1">
              <a:rPr lang="en-US" smtClean="0"/>
              <a:t>4/18/12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             STAR Meeting April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200" y="29632"/>
            <a:ext cx="7772400" cy="609264"/>
          </a:xfrm>
        </p:spPr>
        <p:txBody>
          <a:bodyPr/>
          <a:lstStyle>
            <a:lvl1pPr>
              <a:defRPr sz="3200" cap="none"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3165-510A-D640-894B-7F3210BDAD3E}" type="datetime1">
              <a:rPr lang="en-US" smtClean="0"/>
              <a:t>4/18/12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             STAR Meeting April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5E9F6-FA20-384D-951B-DD9A1AEA8E49}" type="datetime1">
              <a:rPr lang="en-US" smtClean="0"/>
              <a:t>4/18/12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             STAR Meeting April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bnl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843" y="6423835"/>
            <a:ext cx="1005840" cy="36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0106-93CA-BD4B-A7EB-202076EAFE97}" type="datetime1">
              <a:rPr lang="en-US" smtClean="0"/>
              <a:t>4/18/12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             STAR Meeting April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207264"/>
            <a:ext cx="8229600" cy="622774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830039"/>
            <a:ext cx="4038600" cy="5466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830039"/>
            <a:ext cx="4038600" cy="54664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8A54-B7B2-A94B-8670-994AEB586CC2}" type="datetime1">
              <a:rPr lang="en-US" smtClean="0"/>
              <a:t>4/18/12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             STAR Meeting April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nl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843" y="6423835"/>
            <a:ext cx="1005840" cy="36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200" y="12700"/>
            <a:ext cx="7772400" cy="53417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510" y="818630"/>
            <a:ext cx="4363878" cy="639762"/>
          </a:xfrm>
        </p:spPr>
        <p:txBody>
          <a:bodyPr anchor="ctr">
            <a:noAutofit/>
          </a:bodyPr>
          <a:lstStyle>
            <a:lvl1pPr marL="73152" indent="0" algn="l">
              <a:buNone/>
              <a:defRPr sz="2000" b="1">
                <a:solidFill>
                  <a:srgbClr val="FF66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97400" y="818630"/>
            <a:ext cx="4470400" cy="639762"/>
          </a:xfrm>
        </p:spPr>
        <p:txBody>
          <a:bodyPr anchor="ctr">
            <a:noAutofit/>
          </a:bodyPr>
          <a:lstStyle>
            <a:lvl1pPr marL="73152" indent="0">
              <a:buNone/>
              <a:defRPr sz="2000" b="1">
                <a:solidFill>
                  <a:srgbClr val="FF66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33510" y="1458392"/>
            <a:ext cx="4363878" cy="495999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9625" y="1458392"/>
            <a:ext cx="4422775" cy="49599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98F4-0374-C041-A2FF-949167D2C4A5}" type="datetime1">
              <a:rPr lang="en-US" smtClean="0"/>
              <a:t>4/18/12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             STAR Meeting April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23" name="Picture 22" descr="bnl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843" y="6423835"/>
            <a:ext cx="1005840" cy="36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1450"/>
            <a:ext cx="8229600" cy="713178"/>
          </a:xfrm>
        </p:spPr>
        <p:txBody>
          <a:bodyPr anchor="ctr"/>
          <a:lstStyle>
            <a:lvl1pPr algn="r">
              <a:buNone/>
              <a:defRPr sz="3200" b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06400" y="986227"/>
            <a:ext cx="2794000" cy="5430447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986228"/>
            <a:ext cx="5486400" cy="54304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9550-2AD3-874B-A52A-0DA5F714301A}" type="datetime1">
              <a:rPr lang="en-US" smtClean="0"/>
              <a:t>4/18/12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             STAR Meeting April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3509-EB6E-FB4C-BE03-A1F41546DC4E}" type="datetime1">
              <a:rPr lang="en-US" smtClean="0"/>
              <a:t>4/18/12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             STAR Meeting April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rgbClr val="CC66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solidFill>
                <a:srgbClr val="CC66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tx1">
              <a:lumMod val="8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rgbClr val="CC66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solidFill>
                <a:srgbClr val="CC66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79243" y="21164"/>
            <a:ext cx="8739357" cy="48787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55278" y="699537"/>
            <a:ext cx="8712522" cy="569173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715283" y="6416675"/>
            <a:ext cx="86981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fld id="{5D8AD671-BB56-0E41-8360-DADF08AEF4FC}" type="datetime1">
              <a:rPr lang="en-US" smtClean="0"/>
              <a:t>4/18/12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531371" y="6416675"/>
            <a:ext cx="5183912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 b="1" i="0">
                <a:solidFill>
                  <a:srgbClr val="CC66FF"/>
                </a:solidFill>
                <a:latin typeface="Comic Sans MS"/>
                <a:cs typeface="Comic Sans MS"/>
              </a:defRPr>
            </a:lvl1pPr>
          </a:lstStyle>
          <a:p>
            <a:r>
              <a:rPr lang="en-US" smtClean="0"/>
              <a:t>E.C. Aschenauer             STAR Meeting April 2012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rgbClr val="CC66FF"/>
                </a:solidFill>
                <a:latin typeface="Comic Sans MS"/>
                <a:cs typeface="Comic Sans MS"/>
              </a:defRPr>
            </a:lvl1pPr>
          </a:lstStyle>
          <a:p>
            <a:fld id="{74E37A68-6CDC-BF4C-A518-F2B8A7ADE4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bnl-logo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62843" y="6423835"/>
            <a:ext cx="1005840" cy="3683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4" r:id="rId3"/>
    <p:sldLayoutId id="2147483735" r:id="rId4"/>
    <p:sldLayoutId id="2147483731" r:id="rId5"/>
    <p:sldLayoutId id="2147483732" r:id="rId6"/>
    <p:sldLayoutId id="2147483733" r:id="rId7"/>
    <p:sldLayoutId id="2147483736" r:id="rId8"/>
    <p:sldLayoutId id="2147483738" r:id="rId9"/>
    <p:sldLayoutId id="2147483739" r:id="rId10"/>
    <p:sldLayoutId id="2147483740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r" rtl="0" eaLnBrk="1" latinLnBrk="0" hangingPunct="1">
        <a:spcBef>
          <a:spcPct val="0"/>
        </a:spcBef>
        <a:buNone/>
        <a:defRPr kumimoji="0" sz="3000" b="1" kern="1200" spc="-100" baseline="0">
          <a:solidFill>
            <a:srgbClr val="CC66FF"/>
          </a:solidFill>
          <a:latin typeface="Comic Sans MS"/>
          <a:ea typeface="+mj-ea"/>
          <a:cs typeface="Comic Sans M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rgbClr val="CC66FF"/>
        </a:buClr>
        <a:buSzPct val="95000"/>
        <a:buFont typeface="Wingdings" charset="2"/>
        <a:buChar char="q"/>
        <a:defRPr kumimoji="0" sz="2000" b="1" i="0" kern="1200">
          <a:solidFill>
            <a:schemeClr val="tx1"/>
          </a:solidFill>
          <a:latin typeface="Comic Sans MS"/>
          <a:ea typeface="+mn-ea"/>
          <a:cs typeface="Comic Sans MS"/>
        </a:defRPr>
      </a:lvl1pPr>
      <a:lvl2pPr marL="740664" indent="-285750" algn="l" rtl="0" eaLnBrk="1" latinLnBrk="0" hangingPunct="1">
        <a:spcBef>
          <a:spcPct val="20000"/>
        </a:spcBef>
        <a:buClr>
          <a:srgbClr val="CC66FF"/>
        </a:buClr>
        <a:buSzPct val="90000"/>
        <a:buFont typeface="Wingdings" charset="2"/>
        <a:buChar char="u"/>
        <a:defRPr kumimoji="0" sz="1800" b="1" i="0" kern="1200">
          <a:solidFill>
            <a:schemeClr val="tx1"/>
          </a:solidFill>
          <a:latin typeface="Comic Sans MS"/>
          <a:ea typeface="+mn-ea"/>
          <a:cs typeface="Comic Sans MS"/>
        </a:defRPr>
      </a:lvl2pPr>
      <a:lvl3pPr marL="996696" indent="-228600" algn="l" rtl="0" eaLnBrk="1" latinLnBrk="0" hangingPunct="1">
        <a:spcBef>
          <a:spcPct val="20000"/>
        </a:spcBef>
        <a:buClr>
          <a:srgbClr val="CC66FF"/>
        </a:buClr>
        <a:buSzPct val="150000"/>
        <a:buFont typeface="Wingdings" charset="2"/>
        <a:buChar char="§"/>
        <a:defRPr kumimoji="0" sz="1600" b="1" i="0" kern="1200">
          <a:solidFill>
            <a:schemeClr val="tx1"/>
          </a:solidFill>
          <a:latin typeface="Comic Sans MS"/>
          <a:ea typeface="+mn-ea"/>
          <a:cs typeface="Comic Sans MS"/>
        </a:defRPr>
      </a:lvl3pPr>
      <a:lvl4pPr marL="1261872" indent="-228600" algn="l" rtl="0" eaLnBrk="1" latinLnBrk="0" hangingPunct="1">
        <a:spcBef>
          <a:spcPct val="20000"/>
        </a:spcBef>
        <a:buClr>
          <a:srgbClr val="CC66FF"/>
        </a:buClr>
        <a:buFont typeface="Wingdings" charset="2"/>
        <a:buChar char="²"/>
        <a:defRPr kumimoji="0" sz="1400" b="1" i="0" kern="1200">
          <a:solidFill>
            <a:schemeClr val="tx1"/>
          </a:solidFill>
          <a:latin typeface="Comic Sans MS"/>
          <a:ea typeface="+mn-ea"/>
          <a:cs typeface="Comic Sans MS"/>
        </a:defRPr>
      </a:lvl4pPr>
      <a:lvl5pPr marL="1481328" indent="-210312" algn="l" rtl="0" eaLnBrk="1" latinLnBrk="0" hangingPunct="1">
        <a:spcBef>
          <a:spcPct val="20000"/>
        </a:spcBef>
        <a:buClr>
          <a:srgbClr val="CC66FF"/>
        </a:buClr>
        <a:buFont typeface="Wingdings" charset="2"/>
        <a:buChar char="ü"/>
        <a:defRPr kumimoji="0" sz="1200" b="1" i="0" kern="1200">
          <a:solidFill>
            <a:schemeClr val="tx1"/>
          </a:solidFill>
          <a:latin typeface="Comic Sans MS"/>
          <a:ea typeface="+mn-ea"/>
          <a:cs typeface="Comic Sans M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5" Type="http://schemas.openxmlformats.org/officeDocument/2006/relationships/image" Target="../media/image52.emf"/><Relationship Id="rId6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oleObject" Target="../embeddings/oleObject26.bin"/><Relationship Id="rId6" Type="http://schemas.openxmlformats.org/officeDocument/2006/relationships/image" Target="../media/image5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1.3nb@200Ge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.bin"/><Relationship Id="rId12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5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1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12.e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.bin"/><Relationship Id="rId20" Type="http://schemas.openxmlformats.org/officeDocument/2006/relationships/oleObject" Target="../embeddings/oleObject12.bin"/><Relationship Id="rId21" Type="http://schemas.openxmlformats.org/officeDocument/2006/relationships/image" Target="../media/image23.emf"/><Relationship Id="rId22" Type="http://schemas.openxmlformats.org/officeDocument/2006/relationships/oleObject" Target="../embeddings/oleObject13.bin"/><Relationship Id="rId23" Type="http://schemas.openxmlformats.org/officeDocument/2006/relationships/image" Target="../media/image24.emf"/><Relationship Id="rId24" Type="http://schemas.openxmlformats.org/officeDocument/2006/relationships/oleObject" Target="../embeddings/oleObject14.bin"/><Relationship Id="rId25" Type="http://schemas.openxmlformats.org/officeDocument/2006/relationships/image" Target="../media/image25.emf"/><Relationship Id="rId26" Type="http://schemas.openxmlformats.org/officeDocument/2006/relationships/oleObject" Target="../embeddings/oleObject15.bin"/><Relationship Id="rId27" Type="http://schemas.openxmlformats.org/officeDocument/2006/relationships/image" Target="../media/image26.emf"/><Relationship Id="rId10" Type="http://schemas.openxmlformats.org/officeDocument/2006/relationships/image" Target="../media/image19.emf"/><Relationship Id="rId11" Type="http://schemas.openxmlformats.org/officeDocument/2006/relationships/oleObject" Target="../embeddings/oleObject9.bin"/><Relationship Id="rId12" Type="http://schemas.openxmlformats.org/officeDocument/2006/relationships/image" Target="../media/image20.wmf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6" Type="http://schemas.openxmlformats.org/officeDocument/2006/relationships/oleObject" Target="../embeddings/oleObject10.bin"/><Relationship Id="rId17" Type="http://schemas.openxmlformats.org/officeDocument/2006/relationships/image" Target="../media/image21.emf"/><Relationship Id="rId18" Type="http://schemas.openxmlformats.org/officeDocument/2006/relationships/oleObject" Target="../embeddings/oleObject11.bin"/><Relationship Id="rId19" Type="http://schemas.openxmlformats.org/officeDocument/2006/relationships/image" Target="../media/image2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oleObject5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7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9.bin"/><Relationship Id="rId12" Type="http://schemas.openxmlformats.org/officeDocument/2006/relationships/image" Target="../media/image3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34.png"/><Relationship Id="rId5" Type="http://schemas.openxmlformats.org/officeDocument/2006/relationships/oleObject" Target="../embeddings/oleObject16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31.emf"/><Relationship Id="rId9" Type="http://schemas.openxmlformats.org/officeDocument/2006/relationships/oleObject" Target="../embeddings/oleObject18.bin"/><Relationship Id="rId10" Type="http://schemas.openxmlformats.org/officeDocument/2006/relationships/image" Target="../media/image32.emf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emf"/><Relationship Id="rId12" Type="http://schemas.openxmlformats.org/officeDocument/2006/relationships/image" Target="../media/image40.png"/><Relationship Id="rId13" Type="http://schemas.openxmlformats.org/officeDocument/2006/relationships/image" Target="../media/image41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3.xml"/><Relationship Id="rId4" Type="http://schemas.openxmlformats.org/officeDocument/2006/relationships/image" Target="../media/image38.png"/><Relationship Id="rId5" Type="http://schemas.openxmlformats.org/officeDocument/2006/relationships/oleObject" Target="../embeddings/oleObject20.bin"/><Relationship Id="rId6" Type="http://schemas.openxmlformats.org/officeDocument/2006/relationships/image" Target="../media/image35.emf"/><Relationship Id="rId7" Type="http://schemas.openxmlformats.org/officeDocument/2006/relationships/image" Target="../media/image39.png"/><Relationship Id="rId8" Type="http://schemas.openxmlformats.org/officeDocument/2006/relationships/oleObject" Target="../embeddings/oleObject21.bin"/><Relationship Id="rId9" Type="http://schemas.openxmlformats.org/officeDocument/2006/relationships/image" Target="../media/image36.emf"/><Relationship Id="rId10" Type="http://schemas.openxmlformats.org/officeDocument/2006/relationships/oleObject" Target="../embeddings/oleObject2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42.emf"/><Relationship Id="rId6" Type="http://schemas.openxmlformats.org/officeDocument/2006/relationships/image" Target="../media/image43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44.e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4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162" y="4343400"/>
            <a:ext cx="8746638" cy="1975104"/>
          </a:xfrm>
        </p:spPr>
        <p:txBody>
          <a:bodyPr/>
          <a:lstStyle/>
          <a:p>
            <a:r>
              <a:rPr lang="en-US" dirty="0" smtClean="0"/>
              <a:t>Constraining </a:t>
            </a:r>
            <a:r>
              <a:rPr lang="en-US" sz="3600" dirty="0" smtClean="0">
                <a:solidFill>
                  <a:srgbClr val="CC66FF"/>
                </a:solidFill>
              </a:rPr>
              <a:t>GPD</a:t>
            </a:r>
            <a:r>
              <a:rPr lang="en-US" sz="3600" cap="none" dirty="0" smtClean="0">
                <a:solidFill>
                  <a:srgbClr val="CC66FF"/>
                </a:solidFill>
              </a:rPr>
              <a:t>s </a:t>
            </a:r>
            <a:br>
              <a:rPr lang="en-US" sz="3600" cap="none" dirty="0" smtClean="0">
                <a:solidFill>
                  <a:srgbClr val="CC66FF"/>
                </a:solidFill>
              </a:rPr>
            </a:br>
            <a:r>
              <a:rPr lang="en-US" sz="3600" cap="none" dirty="0" smtClean="0">
                <a:solidFill>
                  <a:srgbClr val="CC66FF"/>
                </a:solidFill>
              </a:rPr>
              <a:t>Can we contribute with STAR</a:t>
            </a:r>
            <a:endParaRPr lang="en-US" sz="3600" cap="none" dirty="0">
              <a:solidFill>
                <a:srgbClr val="CC66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1371" y="6416675"/>
            <a:ext cx="5344421" cy="365125"/>
          </a:xfrm>
        </p:spPr>
        <p:txBody>
          <a:bodyPr/>
          <a:lstStyle/>
          <a:p>
            <a:r>
              <a:rPr lang="en-US" smtClean="0"/>
              <a:t>E.C. Aschenauer             STAR Meeting April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C652-A623-41D2-B0ED-8F1D217186B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>
        <p14:prism/>
      </p:transition>
    </mc:Choice>
    <mc:Fallback xmlns:mv="urn:schemas-microsoft-com:mac:vml" xmlns="">
      <p:transition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DVCS Asymmetries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 descr="plot-ALU_AUT_AUL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783336"/>
            <a:ext cx="8115000" cy="5012703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</p:pic>
      <p:sp>
        <p:nvSpPr>
          <p:cNvPr id="9" name="TextBox 8"/>
          <p:cNvSpPr txBox="1"/>
          <p:nvPr/>
        </p:nvSpPr>
        <p:spPr>
          <a:xfrm>
            <a:off x="3745458" y="4932439"/>
            <a:ext cx="2364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Plots from D. Mueller</a:t>
            </a:r>
            <a:endParaRPr lang="en-US" sz="16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             STAR Meeting April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9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58800" y="50800"/>
            <a:ext cx="9664700" cy="609264"/>
          </a:xfrm>
        </p:spPr>
        <p:txBody>
          <a:bodyPr/>
          <a:lstStyle/>
          <a:p>
            <a:r>
              <a:rPr lang="en-US" sz="2800" dirty="0" smtClean="0"/>
              <a:t>What will we learn about 2d+1 structure of the proton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1F1B-CFB1-C34C-B14F-6886EAB095E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 descr="plotGPDHse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990600"/>
            <a:ext cx="3657600" cy="243840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</p:pic>
      <p:pic>
        <p:nvPicPr>
          <p:cNvPr id="9" name="Picture 8" descr="plotGPDHG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3657600" cy="243840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</p:pic>
      <p:pic>
        <p:nvPicPr>
          <p:cNvPr id="10" name="Picture 9" descr="plotGPDEsea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3492500"/>
            <a:ext cx="3657600" cy="243840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</p:pic>
      <p:sp>
        <p:nvSpPr>
          <p:cNvPr id="11" name="TextBox 10"/>
          <p:cNvSpPr txBox="1"/>
          <p:nvPr/>
        </p:nvSpPr>
        <p:spPr>
          <a:xfrm>
            <a:off x="38100" y="646668"/>
            <a:ext cx="4782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GPD H and E as function of t, x and Q</a:t>
            </a:r>
            <a:r>
              <a:rPr lang="en-US" b="1" baseline="30000" dirty="0" smtClean="0">
                <a:latin typeface="Comic Sans MS"/>
                <a:cs typeface="Comic Sans MS"/>
              </a:rPr>
              <a:t>2</a:t>
            </a:r>
            <a:endParaRPr lang="en-US" b="1" baseline="30000" dirty="0">
              <a:latin typeface="Comic Sans MS"/>
              <a:cs typeface="Comic Sans MS"/>
            </a:endParaRPr>
          </a:p>
        </p:txBody>
      </p:sp>
      <p:pic>
        <p:nvPicPr>
          <p:cNvPr id="7" name="Picture 6" descr="plotGPD1D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28700"/>
            <a:ext cx="9156807" cy="209550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</p:pic>
      <p:sp>
        <p:nvSpPr>
          <p:cNvPr id="12" name="TextBox 11"/>
          <p:cNvSpPr txBox="1"/>
          <p:nvPr/>
        </p:nvSpPr>
        <p:spPr>
          <a:xfrm>
            <a:off x="38100" y="646668"/>
            <a:ext cx="2295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GPD H and E 1d+1</a:t>
            </a:r>
            <a:endParaRPr lang="en-US" b="1" dirty="0"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" y="3491468"/>
            <a:ext cx="441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GPD H and E 2d structure for quarks</a:t>
            </a:r>
            <a:endParaRPr lang="en-US" b="1" dirty="0">
              <a:latin typeface="Comic Sans MS"/>
              <a:cs typeface="Comic Sans M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44700" y="3828737"/>
            <a:ext cx="7086600" cy="3011801"/>
            <a:chOff x="2044700" y="3828737"/>
            <a:chExt cx="7086600" cy="3011801"/>
          </a:xfrm>
          <a:solidFill>
            <a:schemeClr val="bg1">
              <a:lumMod val="95000"/>
            </a:schemeClr>
          </a:solidFill>
        </p:grpSpPr>
        <p:pic>
          <p:nvPicPr>
            <p:cNvPr id="6" name="Picture 5" descr="plotGPD2D.eps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69" b="15787"/>
            <a:stretch/>
          </p:blipFill>
          <p:spPr>
            <a:xfrm>
              <a:off x="2044700" y="3828737"/>
              <a:ext cx="7086600" cy="3011801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2641600" y="5156200"/>
              <a:ext cx="504190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6495706" y="3156022"/>
            <a:ext cx="2648294" cy="338554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Plots from D. Mueller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979" y="3859695"/>
            <a:ext cx="38576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charset="2"/>
              <a:buChar char="Ø"/>
            </a:pPr>
            <a:r>
              <a:rPr lang="en-US" sz="1400" b="1" dirty="0" smtClean="0">
                <a:latin typeface="Comic Sans MS"/>
                <a:cs typeface="Comic Sans MS"/>
              </a:rPr>
              <a:t>A global fit over all mock data was done, based on the </a:t>
            </a:r>
            <a:r>
              <a:rPr lang="en-US" sz="1400" b="1" dirty="0" err="1" smtClean="0">
                <a:latin typeface="Comic Sans MS"/>
                <a:cs typeface="Comic Sans MS"/>
              </a:rPr>
              <a:t>GPDs</a:t>
            </a:r>
            <a:r>
              <a:rPr lang="en-US" sz="1400" b="1" dirty="0" smtClean="0">
                <a:latin typeface="Comic Sans MS"/>
                <a:cs typeface="Comic Sans MS"/>
              </a:rPr>
              <a:t>-based model:</a:t>
            </a:r>
          </a:p>
          <a:p>
            <a:pPr marL="228600" indent="-228600"/>
            <a:r>
              <a:rPr lang="en-US" sz="1400" b="1" dirty="0" smtClean="0">
                <a:latin typeface="Comic Sans MS"/>
                <a:cs typeface="Comic Sans MS"/>
              </a:rPr>
              <a:t>   </a:t>
            </a:r>
            <a:r>
              <a:rPr lang="en-US" sz="1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[K. </a:t>
            </a:r>
            <a:r>
              <a:rPr lang="en-US" sz="14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Kumerički</a:t>
            </a:r>
            <a:r>
              <a:rPr lang="en-US" sz="1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, D </a:t>
            </a:r>
            <a:r>
              <a:rPr lang="en-US" sz="14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Müller</a:t>
            </a:r>
            <a:r>
              <a:rPr lang="en-US" sz="1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, K. </a:t>
            </a:r>
            <a:r>
              <a:rPr lang="en-US" sz="14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Passek-Kumerički</a:t>
            </a:r>
            <a:r>
              <a:rPr lang="en-US" sz="1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2007]</a:t>
            </a:r>
          </a:p>
          <a:p>
            <a:pPr marL="228600" indent="-228600"/>
            <a:endParaRPr lang="en-US" sz="1400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marL="228600" indent="-228600">
              <a:buFont typeface="Wingdings" charset="2"/>
              <a:buChar char="Ø"/>
            </a:pPr>
            <a:r>
              <a:rPr lang="en-US" sz="1400" b="1" dirty="0" smtClean="0">
                <a:latin typeface="Comic Sans MS"/>
                <a:cs typeface="Comic Sans MS"/>
              </a:rPr>
              <a:t>Known values </a:t>
            </a:r>
            <a:r>
              <a:rPr lang="en-US" sz="1400" b="1" i="1" dirty="0" err="1" smtClean="0">
                <a:latin typeface="Comic Sans MS"/>
                <a:cs typeface="Comic Sans MS"/>
              </a:rPr>
              <a:t>q(x</a:t>
            </a:r>
            <a:r>
              <a:rPr lang="en-US" sz="1400" b="1" i="1" dirty="0" smtClean="0">
                <a:latin typeface="Comic Sans MS"/>
                <a:cs typeface="Comic Sans MS"/>
              </a:rPr>
              <a:t>)</a:t>
            </a:r>
            <a:r>
              <a:rPr lang="en-US" sz="1400" b="1" dirty="0" smtClean="0">
                <a:latin typeface="Comic Sans MS"/>
                <a:cs typeface="Comic Sans MS"/>
              </a:rPr>
              <a:t>, </a:t>
            </a:r>
            <a:r>
              <a:rPr lang="en-US" sz="1400" b="1" i="1" dirty="0" err="1" smtClean="0">
                <a:latin typeface="Comic Sans MS"/>
                <a:cs typeface="Comic Sans MS"/>
              </a:rPr>
              <a:t>g(x</a:t>
            </a:r>
            <a:r>
              <a:rPr lang="en-US" sz="1400" b="1" i="1" dirty="0" smtClean="0">
                <a:latin typeface="Comic Sans MS"/>
                <a:cs typeface="Comic Sans MS"/>
              </a:rPr>
              <a:t>)</a:t>
            </a:r>
            <a:r>
              <a:rPr lang="en-US" sz="1400" b="1" dirty="0" smtClean="0">
                <a:latin typeface="Comic Sans MS"/>
                <a:cs typeface="Comic Sans MS"/>
              </a:rPr>
              <a:t> are assumed for </a:t>
            </a:r>
            <a:r>
              <a:rPr lang="en-US" sz="1400" b="1" i="1" dirty="0" err="1" smtClean="0">
                <a:latin typeface="Comic Sans MS"/>
                <a:cs typeface="Comic Sans MS"/>
              </a:rPr>
              <a:t>H</a:t>
            </a:r>
            <a:r>
              <a:rPr lang="en-US" sz="1400" b="1" i="1" baseline="30000" dirty="0" err="1" smtClean="0">
                <a:latin typeface="Comic Sans MS"/>
                <a:cs typeface="Comic Sans MS"/>
              </a:rPr>
              <a:t>q</a:t>
            </a:r>
            <a:r>
              <a:rPr lang="en-US" sz="1400" b="1" i="1" dirty="0" smtClean="0">
                <a:latin typeface="Comic Sans MS"/>
                <a:cs typeface="Comic Sans MS"/>
              </a:rPr>
              <a:t>, H</a:t>
            </a:r>
            <a:r>
              <a:rPr lang="en-US" sz="1400" b="1" i="1" baseline="30000" dirty="0" smtClean="0">
                <a:latin typeface="Comic Sans MS"/>
                <a:cs typeface="Comic Sans MS"/>
              </a:rPr>
              <a:t>g </a:t>
            </a:r>
            <a:r>
              <a:rPr lang="en-US" sz="1400" b="1" dirty="0" smtClean="0">
                <a:latin typeface="Comic Sans MS"/>
                <a:cs typeface="Comic Sans MS"/>
              </a:rPr>
              <a:t>(at =0, </a:t>
            </a:r>
            <a:r>
              <a:rPr lang="en-US" sz="1400" b="1" dirty="0" err="1" smtClean="0">
                <a:latin typeface="Comic Sans MS"/>
                <a:cs typeface="Comic Sans MS"/>
              </a:rPr>
              <a:t>t</a:t>
            </a:r>
            <a:r>
              <a:rPr lang="en-US" sz="1400" b="1" dirty="0" smtClean="0">
                <a:latin typeface="Comic Sans MS"/>
                <a:cs typeface="Comic Sans MS"/>
              </a:rPr>
              <a:t>=0 forward limits </a:t>
            </a:r>
            <a:r>
              <a:rPr lang="en-US" sz="1400" b="1" i="1" dirty="0" err="1" smtClean="0">
                <a:latin typeface="Comic Sans MS"/>
                <a:cs typeface="Comic Sans MS"/>
              </a:rPr>
              <a:t>E</a:t>
            </a:r>
            <a:r>
              <a:rPr lang="en-US" sz="1400" b="1" i="1" baseline="30000" dirty="0" err="1" smtClean="0">
                <a:latin typeface="Comic Sans MS"/>
                <a:cs typeface="Comic Sans MS"/>
              </a:rPr>
              <a:t>q</a:t>
            </a:r>
            <a:r>
              <a:rPr lang="en-US" sz="1400" b="1" i="1" dirty="0" smtClean="0">
                <a:latin typeface="Comic Sans MS"/>
                <a:cs typeface="Comic Sans MS"/>
              </a:rPr>
              <a:t>, </a:t>
            </a:r>
            <a:r>
              <a:rPr lang="en-US" sz="1400" b="1" i="1" dirty="0" err="1" smtClean="0">
                <a:latin typeface="Comic Sans MS"/>
                <a:cs typeface="Comic Sans MS"/>
              </a:rPr>
              <a:t>E</a:t>
            </a:r>
            <a:r>
              <a:rPr lang="en-US" sz="1400" b="1" i="1" baseline="30000" dirty="0" err="1" smtClean="0">
                <a:latin typeface="Comic Sans MS"/>
                <a:cs typeface="Comic Sans MS"/>
              </a:rPr>
              <a:t>g</a:t>
            </a:r>
            <a:r>
              <a:rPr lang="en-US" sz="1400" b="1" i="1" baseline="30000" dirty="0" smtClean="0">
                <a:latin typeface="Comic Sans MS"/>
                <a:cs typeface="Comic Sans MS"/>
              </a:rPr>
              <a:t> </a:t>
            </a:r>
            <a:r>
              <a:rPr lang="en-US" sz="1400" b="1" baseline="30000" dirty="0" smtClean="0">
                <a:latin typeface="Comic Sans MS"/>
                <a:cs typeface="Comic Sans MS"/>
              </a:rPr>
              <a:t> </a:t>
            </a:r>
            <a:r>
              <a:rPr lang="en-US" sz="1400" b="1" dirty="0" smtClean="0">
                <a:latin typeface="Comic Sans MS"/>
                <a:cs typeface="Comic Sans MS"/>
              </a:rPr>
              <a:t>are unknown)</a:t>
            </a:r>
          </a:p>
          <a:p>
            <a:pPr marL="228600" indent="-228600"/>
            <a:endParaRPr lang="en-US" sz="1400" b="1" dirty="0" smtClean="0">
              <a:latin typeface="Comic Sans MS"/>
              <a:cs typeface="Comic Sans MS"/>
            </a:endParaRPr>
          </a:p>
          <a:p>
            <a:pPr marL="228600" indent="-228600">
              <a:buFont typeface="Wingdings" charset="2"/>
              <a:buChar char="Ø"/>
            </a:pPr>
            <a:r>
              <a:rPr lang="en-US" sz="1400" b="1" dirty="0" smtClean="0">
                <a:latin typeface="Comic Sans MS"/>
                <a:cs typeface="Comic Sans MS"/>
              </a:rPr>
              <a:t>Excellent reconstruction of </a:t>
            </a:r>
            <a:r>
              <a:rPr lang="en-US" sz="1400" b="1" i="1" dirty="0" err="1" smtClean="0">
                <a:latin typeface="Comic Sans MS"/>
                <a:cs typeface="Comic Sans MS"/>
              </a:rPr>
              <a:t>H</a:t>
            </a:r>
            <a:r>
              <a:rPr lang="en-US" sz="1400" b="1" i="1" baseline="30000" dirty="0" err="1" smtClean="0">
                <a:latin typeface="Comic Sans MS"/>
                <a:cs typeface="Comic Sans MS"/>
              </a:rPr>
              <a:t>sea</a:t>
            </a:r>
            <a:r>
              <a:rPr lang="en-US" sz="1400" b="1" i="1" dirty="0" smtClean="0">
                <a:latin typeface="Comic Sans MS"/>
                <a:cs typeface="Comic Sans MS"/>
              </a:rPr>
              <a:t>, </a:t>
            </a:r>
            <a:r>
              <a:rPr lang="en-US" sz="1400" b="1" i="1" dirty="0" err="1" smtClean="0">
                <a:latin typeface="Comic Sans MS"/>
                <a:cs typeface="Comic Sans MS"/>
              </a:rPr>
              <a:t>H</a:t>
            </a:r>
            <a:r>
              <a:rPr lang="en-US" sz="1400" b="1" i="1" baseline="30000" dirty="0" err="1" smtClean="0">
                <a:latin typeface="Comic Sans MS"/>
                <a:cs typeface="Comic Sans MS"/>
              </a:rPr>
              <a:t>sea</a:t>
            </a:r>
            <a:r>
              <a:rPr lang="en-US" sz="1400" b="1" i="1" baseline="30000" dirty="0" smtClean="0">
                <a:latin typeface="Comic Sans MS"/>
                <a:cs typeface="Comic Sans MS"/>
              </a:rPr>
              <a:t> </a:t>
            </a:r>
            <a:r>
              <a:rPr lang="en-US" sz="1400" b="1" baseline="30000" dirty="0" smtClean="0">
                <a:latin typeface="Comic Sans MS"/>
                <a:cs typeface="Comic Sans MS"/>
              </a:rPr>
              <a:t> </a:t>
            </a:r>
            <a:r>
              <a:rPr lang="en-US" sz="1400" b="1" dirty="0" smtClean="0">
                <a:latin typeface="Comic Sans MS"/>
                <a:cs typeface="Comic Sans MS"/>
              </a:rPr>
              <a:t>and good reconstruction of </a:t>
            </a:r>
            <a:r>
              <a:rPr lang="en-US" sz="1400" b="1" i="1" dirty="0" smtClean="0">
                <a:latin typeface="Comic Sans MS"/>
                <a:cs typeface="Comic Sans MS"/>
              </a:rPr>
              <a:t>H</a:t>
            </a:r>
            <a:r>
              <a:rPr lang="en-US" sz="1400" b="1" i="1" baseline="30000" dirty="0" smtClean="0">
                <a:latin typeface="Comic Sans MS"/>
                <a:cs typeface="Comic Sans MS"/>
              </a:rPr>
              <a:t>g</a:t>
            </a:r>
            <a:r>
              <a:rPr lang="en-US" sz="1400" b="1" i="1" dirty="0" smtClean="0">
                <a:latin typeface="Comic Sans MS"/>
                <a:cs typeface="Comic Sans MS"/>
              </a:rPr>
              <a:t> </a:t>
            </a:r>
            <a:r>
              <a:rPr lang="en-US" sz="1400" b="1" dirty="0" smtClean="0">
                <a:latin typeface="Comic Sans MS"/>
                <a:cs typeface="Comic Sans MS"/>
              </a:rPr>
              <a:t>(from </a:t>
            </a:r>
            <a:r>
              <a:rPr lang="en-US" sz="1400" b="1" i="1" dirty="0" err="1" smtClean="0">
                <a:latin typeface="Comic Sans MS"/>
                <a:cs typeface="Comic Sans MS"/>
              </a:rPr>
              <a:t>dσ/dt</a:t>
            </a:r>
            <a:r>
              <a:rPr lang="en-US" sz="1400" b="1" dirty="0" smtClean="0">
                <a:latin typeface="Comic Sans MS"/>
                <a:cs typeface="Comic Sans MS"/>
              </a:rPr>
              <a:t>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             STAR Meeting April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1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Channels: J/</a:t>
            </a:r>
            <a:r>
              <a:rPr lang="en-US" dirty="0" err="1" smtClean="0"/>
              <a:t>ψ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1" name="Picture 10" descr="J.Psi.20x250.xQ2-1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949" y="758725"/>
            <a:ext cx="2543258" cy="1722419"/>
          </a:xfrm>
          <a:prstGeom prst="rect">
            <a:avLst/>
          </a:prstGeom>
        </p:spPr>
      </p:pic>
      <p:pic>
        <p:nvPicPr>
          <p:cNvPr id="12" name="Picture 11" descr="J.Psi.5x100.xQ2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196" y="791387"/>
            <a:ext cx="2541910" cy="1721505"/>
          </a:xfrm>
          <a:prstGeom prst="rect">
            <a:avLst/>
          </a:prstGeom>
        </p:spPr>
      </p:pic>
      <p:pic>
        <p:nvPicPr>
          <p:cNvPr id="16" name="Picture 15" descr="Screen shot 2012-03-22 at 7.26.5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10757"/>
            <a:ext cx="6476134" cy="2777092"/>
          </a:xfrm>
          <a:prstGeom prst="rect">
            <a:avLst/>
          </a:prstGeom>
        </p:spPr>
      </p:pic>
      <p:pic>
        <p:nvPicPr>
          <p:cNvPr id="17" name="Picture 16" descr="Screen shot 2012-03-22 at 7.26.53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1167" y="3664900"/>
            <a:ext cx="6476134" cy="271600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0"/>
            <a:ext cx="1145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M. Diehl</a:t>
            </a:r>
            <a:endParaRPr lang="en-US" b="1" dirty="0">
              <a:latin typeface="Comic Sans MS"/>
              <a:cs typeface="Comic Sans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1018559"/>
            <a:ext cx="2715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J/</a:t>
            </a:r>
            <a:r>
              <a:rPr lang="en-US" b="1" dirty="0" err="1" smtClean="0"/>
              <a:t>ψ</a:t>
            </a:r>
            <a:r>
              <a:rPr lang="en-US" b="1" dirty="0" smtClean="0"/>
              <a:t> </a:t>
            </a:r>
            <a:r>
              <a:rPr lang="en-US" b="1" dirty="0" smtClean="0">
                <a:latin typeface="Comic Sans MS"/>
                <a:cs typeface="Comic Sans MS"/>
              </a:rPr>
              <a:t>provides significant</a:t>
            </a:r>
          </a:p>
          <a:p>
            <a:r>
              <a:rPr lang="en-US" b="1" dirty="0" smtClean="0">
                <a:latin typeface="Comic Sans MS"/>
                <a:cs typeface="Comic Sans MS"/>
              </a:rPr>
              <a:t>improvement</a:t>
            </a:r>
            <a:r>
              <a:rPr lang="en-US" b="1" dirty="0">
                <a:latin typeface="Comic Sans MS"/>
                <a:cs typeface="Comic Sans MS"/>
              </a:rPr>
              <a:t> </a:t>
            </a:r>
            <a:r>
              <a:rPr lang="en-US" b="1" dirty="0" smtClean="0">
                <a:latin typeface="Comic Sans MS"/>
                <a:cs typeface="Comic Sans MS"/>
              </a:rPr>
              <a:t>for H</a:t>
            </a:r>
            <a:r>
              <a:rPr lang="en-US" b="1" baseline="-25000" dirty="0" smtClean="0">
                <a:latin typeface="Comic Sans MS"/>
                <a:cs typeface="Comic Sans MS"/>
              </a:rPr>
              <a:t>g</a:t>
            </a:r>
            <a:endParaRPr lang="en-US" b="1" baseline="-25000" dirty="0">
              <a:latin typeface="Comic Sans MS"/>
              <a:cs typeface="Comic Sans M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             STAR Meeting April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7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51F1B-CFB1-C34C-B14F-6886EAB095E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             STAR Meeting April 2012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27075" y="2235200"/>
            <a:ext cx="676679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C66FF"/>
                </a:solidFill>
                <a:latin typeface="Comic Sans MS"/>
                <a:cs typeface="Comic Sans MS"/>
              </a:rPr>
              <a:t>EIC is GREAT</a:t>
            </a:r>
          </a:p>
          <a:p>
            <a:pPr algn="ctr"/>
            <a:r>
              <a:rPr lang="en-US" sz="3200" b="1" dirty="0" smtClean="0">
                <a:solidFill>
                  <a:srgbClr val="CC66FF"/>
                </a:solidFill>
                <a:latin typeface="Comic Sans MS"/>
                <a:cs typeface="Comic Sans MS"/>
              </a:rPr>
              <a:t>BUT</a:t>
            </a:r>
          </a:p>
          <a:p>
            <a:pPr algn="ctr"/>
            <a:r>
              <a:rPr lang="en-US" sz="3200" b="1" dirty="0">
                <a:solidFill>
                  <a:srgbClr val="CC66FF"/>
                </a:solidFill>
                <a:latin typeface="Comic Sans MS"/>
                <a:cs typeface="Comic Sans MS"/>
              </a:rPr>
              <a:t>w</a:t>
            </a:r>
            <a:r>
              <a:rPr lang="en-US" sz="3200" b="1" dirty="0" smtClean="0">
                <a:solidFill>
                  <a:srgbClr val="CC66FF"/>
                </a:solidFill>
                <a:latin typeface="Comic Sans MS"/>
                <a:cs typeface="Comic Sans MS"/>
              </a:rPr>
              <a:t>hat can be done in polarized </a:t>
            </a:r>
            <a:r>
              <a:rPr lang="en-US" sz="3200" b="1" dirty="0" err="1" smtClean="0">
                <a:solidFill>
                  <a:srgbClr val="CC66FF"/>
                </a:solidFill>
                <a:latin typeface="Comic Sans MS"/>
                <a:cs typeface="Comic Sans MS"/>
              </a:rPr>
              <a:t>pp</a:t>
            </a:r>
            <a:endParaRPr lang="en-US" sz="3200" b="1" dirty="0" smtClean="0">
              <a:solidFill>
                <a:srgbClr val="CC66FF"/>
              </a:solidFill>
              <a:latin typeface="Comic Sans MS"/>
              <a:cs typeface="Comic Sans MS"/>
            </a:endParaRPr>
          </a:p>
          <a:p>
            <a:pPr algn="ctr"/>
            <a:r>
              <a:rPr lang="en-US" sz="3200" b="1" dirty="0" smtClean="0">
                <a:solidFill>
                  <a:srgbClr val="CC66FF"/>
                </a:solidFill>
                <a:latin typeface="Comic Sans MS"/>
                <a:cs typeface="Comic Sans MS"/>
              </a:rPr>
              <a:t>NOW to constrain </a:t>
            </a:r>
            <a:r>
              <a:rPr lang="en-US" sz="3200" b="1" dirty="0" err="1" smtClean="0">
                <a:solidFill>
                  <a:srgbClr val="CC66FF"/>
                </a:solidFill>
                <a:latin typeface="Comic Sans MS"/>
                <a:cs typeface="Comic Sans MS"/>
              </a:rPr>
              <a:t>J</a:t>
            </a:r>
            <a:r>
              <a:rPr lang="en-US" sz="3200" b="1" baseline="-25000" dirty="0" err="1" smtClean="0">
                <a:solidFill>
                  <a:srgbClr val="CC66FF"/>
                </a:solidFill>
                <a:latin typeface="Comic Sans MS"/>
                <a:cs typeface="Comic Sans MS"/>
              </a:rPr>
              <a:t>g</a:t>
            </a:r>
            <a:endParaRPr lang="en-US" sz="3200" b="1" baseline="-25000" dirty="0">
              <a:solidFill>
                <a:srgbClr val="CC66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19320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 err="1" smtClean="0"/>
              <a:t>pp</a:t>
            </a:r>
            <a:r>
              <a:rPr lang="en-US" dirty="0" smtClean="0"/>
              <a:t> to </a:t>
            </a:r>
            <a:r>
              <a:rPr lang="en-US" dirty="0" err="1">
                <a:latin typeface="Symbol" charset="2"/>
                <a:cs typeface="Symbol" charset="2"/>
              </a:rPr>
              <a:t>g</a:t>
            </a:r>
            <a:r>
              <a:rPr lang="en-US" dirty="0" err="1" smtClean="0"/>
              <a:t>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             STAR Meeting April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1F1B-CFB1-C34C-B14F-6886EAB095E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774700"/>
            <a:ext cx="2984500" cy="2171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4200" y="977900"/>
            <a:ext cx="617629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</a:rPr>
              <a:t>Get quasi-real photon from one proton</a:t>
            </a: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</a:rPr>
              <a:t>Ensure dominance of g from one identified proton </a:t>
            </a:r>
          </a:p>
          <a:p>
            <a:pPr>
              <a:buClr>
                <a:srgbClr val="CC66FF"/>
              </a:buClr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 by selecting </a:t>
            </a:r>
            <a:r>
              <a:rPr lang="en-US" sz="1600" dirty="0" smtClean="0">
                <a:solidFill>
                  <a:srgbClr val="CC66FF"/>
                </a:solidFill>
                <a:latin typeface="Comic Sans MS"/>
                <a:cs typeface="Comic Sans MS"/>
              </a:rPr>
              <a:t>very</a:t>
            </a:r>
            <a:r>
              <a:rPr lang="en-US" sz="1600" dirty="0" smtClean="0">
                <a:latin typeface="Comic Sans MS"/>
                <a:cs typeface="Comic Sans MS"/>
              </a:rPr>
              <a:t> small t</a:t>
            </a:r>
            <a:r>
              <a:rPr lang="en-US" sz="1600" baseline="-25000" dirty="0" smtClean="0">
                <a:latin typeface="Comic Sans MS"/>
                <a:cs typeface="Comic Sans MS"/>
              </a:rPr>
              <a:t>1</a:t>
            </a:r>
            <a:r>
              <a:rPr lang="en-US" sz="1600" dirty="0" smtClean="0">
                <a:latin typeface="Comic Sans MS"/>
                <a:cs typeface="Comic Sans MS"/>
              </a:rPr>
              <a:t>, </a:t>
            </a:r>
            <a:r>
              <a:rPr lang="en-US" sz="1600" dirty="0">
                <a:latin typeface="Comic Sans MS"/>
                <a:cs typeface="Comic Sans MS"/>
              </a:rPr>
              <a:t>w</a:t>
            </a:r>
            <a:r>
              <a:rPr lang="en-US" sz="1600" dirty="0" smtClean="0">
                <a:latin typeface="Comic Sans MS"/>
                <a:cs typeface="Comic Sans MS"/>
              </a:rPr>
              <a:t>hile t</a:t>
            </a:r>
            <a:r>
              <a:rPr lang="en-US" sz="1600" baseline="-25000" dirty="0" smtClean="0">
                <a:latin typeface="Comic Sans MS"/>
                <a:cs typeface="Comic Sans MS"/>
              </a:rPr>
              <a:t>2</a:t>
            </a:r>
            <a:r>
              <a:rPr lang="en-US" sz="1600" dirty="0" smtClean="0">
                <a:latin typeface="Comic Sans MS"/>
                <a:cs typeface="Comic Sans MS"/>
              </a:rPr>
              <a:t> of “typical </a:t>
            </a:r>
            <a:r>
              <a:rPr lang="en-US" sz="1600" dirty="0" err="1" smtClean="0">
                <a:latin typeface="Comic Sans MS"/>
                <a:cs typeface="Comic Sans MS"/>
              </a:rPr>
              <a:t>hadronic</a:t>
            </a:r>
            <a:r>
              <a:rPr lang="en-US" sz="1600" dirty="0" smtClean="0">
                <a:latin typeface="Comic Sans MS"/>
                <a:cs typeface="Comic Sans MS"/>
              </a:rPr>
              <a:t> size”</a:t>
            </a:r>
          </a:p>
          <a:p>
            <a:pPr>
              <a:buClr>
                <a:srgbClr val="CC66FF"/>
              </a:buClr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 small t</a:t>
            </a:r>
            <a:r>
              <a:rPr lang="en-US" sz="1600" baseline="-25000" dirty="0" smtClean="0">
                <a:latin typeface="Comic Sans MS"/>
                <a:cs typeface="Comic Sans MS"/>
              </a:rPr>
              <a:t>1</a:t>
            </a:r>
            <a:r>
              <a:rPr lang="en-US" sz="1600" dirty="0" smtClean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 large impact parameter b (UPC)</a:t>
            </a: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  <a:sym typeface="Wingdings"/>
              </a:rPr>
              <a:t>Final state lepton pair  </a:t>
            </a:r>
            <a:r>
              <a:rPr lang="en-US" sz="1600" dirty="0" err="1" smtClean="0">
                <a:latin typeface="Comic Sans MS"/>
                <a:cs typeface="Comic Sans MS"/>
                <a:sym typeface="Wingdings"/>
              </a:rPr>
              <a:t>timelike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 </a:t>
            </a:r>
            <a:r>
              <a:rPr lang="en-US" sz="1600" dirty="0" err="1" smtClean="0">
                <a:latin typeface="Comic Sans MS"/>
                <a:cs typeface="Comic Sans MS"/>
                <a:sym typeface="Wingdings"/>
              </a:rPr>
              <a:t>compton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 scattering</a:t>
            </a: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err="1" smtClean="0">
                <a:latin typeface="Comic Sans MS"/>
                <a:cs typeface="Comic Sans MS"/>
              </a:rPr>
              <a:t>timelike</a:t>
            </a:r>
            <a:r>
              <a:rPr lang="en-US" sz="1600" dirty="0" smtClean="0">
                <a:latin typeface="Comic Sans MS"/>
                <a:cs typeface="Comic Sans MS"/>
              </a:rPr>
              <a:t> </a:t>
            </a:r>
            <a:r>
              <a:rPr lang="en-US" sz="1600" dirty="0">
                <a:latin typeface="Comic Sans MS"/>
                <a:cs typeface="Comic Sans MS"/>
              </a:rPr>
              <a:t>Compton scattering: detailed access to GPDs</a:t>
            </a:r>
          </a:p>
          <a:p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 including </a:t>
            </a:r>
            <a:r>
              <a:rPr lang="en-US" sz="1600" dirty="0" err="1">
                <a:latin typeface="Comic Sans MS"/>
                <a:cs typeface="Comic Sans MS"/>
              </a:rPr>
              <a:t>E</a:t>
            </a:r>
            <a:r>
              <a:rPr lang="en-US" sz="1600" baseline="30000" dirty="0" err="1">
                <a:latin typeface="Comic Sans MS"/>
                <a:cs typeface="Comic Sans MS"/>
              </a:rPr>
              <a:t>q;g</a:t>
            </a:r>
            <a:r>
              <a:rPr lang="en-US" sz="1600" baseline="30000" dirty="0">
                <a:latin typeface="Comic Sans MS"/>
                <a:cs typeface="Comic Sans MS"/>
              </a:rPr>
              <a:t> </a:t>
            </a:r>
            <a:r>
              <a:rPr lang="en-US" sz="1600" baseline="30000" dirty="0" smtClean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if </a:t>
            </a:r>
            <a:r>
              <a:rPr lang="en-US" sz="1600" dirty="0">
                <a:latin typeface="Comic Sans MS"/>
                <a:cs typeface="Comic Sans MS"/>
              </a:rPr>
              <a:t>have </a:t>
            </a:r>
            <a:r>
              <a:rPr lang="en-US" sz="1600" dirty="0" err="1">
                <a:latin typeface="Comic Sans MS"/>
                <a:cs typeface="Comic Sans MS"/>
              </a:rPr>
              <a:t>transv</a:t>
            </a:r>
            <a:r>
              <a:rPr lang="en-US" sz="1600" dirty="0">
                <a:latin typeface="Comic Sans MS"/>
                <a:cs typeface="Comic Sans MS"/>
              </a:rPr>
              <a:t>. target pol</a:t>
            </a:r>
            <a:r>
              <a:rPr lang="en-US" sz="1600" dirty="0" smtClean="0">
                <a:latin typeface="Comic Sans MS"/>
                <a:cs typeface="Comic Sans MS"/>
              </a:rPr>
              <a:t>.</a:t>
            </a: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</a:rPr>
              <a:t>Challenging to suppress all backgrounds</a:t>
            </a:r>
            <a:endParaRPr lang="en-US" sz="1600" dirty="0">
              <a:latin typeface="Comic Sans MS"/>
              <a:cs typeface="Comic Sans M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1" y="3276600"/>
            <a:ext cx="2919857" cy="22346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73400" y="3276600"/>
            <a:ext cx="598112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>
                <a:latin typeface="Comic Sans MS"/>
                <a:cs typeface="Comic Sans MS"/>
                <a:sym typeface="Wingdings"/>
              </a:rPr>
              <a:t>Final state lepton pair 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not from </a:t>
            </a:r>
            <a:r>
              <a:rPr lang="en-US" sz="1600" dirty="0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* but from J/</a:t>
            </a:r>
            <a:r>
              <a:rPr lang="en-US" sz="1600" dirty="0" err="1" smtClean="0">
                <a:latin typeface="Lucida Grande"/>
                <a:ea typeface="Lucida Grande"/>
                <a:cs typeface="Lucida Grande"/>
                <a:sym typeface="Wingdings"/>
              </a:rPr>
              <a:t>ψ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 </a:t>
            </a:r>
          </a:p>
          <a:p>
            <a:pPr marL="742950" lvl="1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  <a:sym typeface="Wingdings"/>
              </a:rPr>
              <a:t>Done already in </a:t>
            </a:r>
            <a:r>
              <a:rPr lang="en-US" sz="1600" dirty="0" err="1" smtClean="0">
                <a:latin typeface="Comic Sans MS"/>
                <a:cs typeface="Comic Sans MS"/>
                <a:sym typeface="Wingdings"/>
              </a:rPr>
              <a:t>AuAu</a:t>
            </a:r>
            <a:endParaRPr lang="en-US" sz="1600" dirty="0" smtClean="0">
              <a:latin typeface="Comic Sans MS"/>
              <a:cs typeface="Comic Sans MS"/>
              <a:sym typeface="Wingdings"/>
            </a:endParaRPr>
          </a:p>
          <a:p>
            <a:pPr marL="742950" lvl="1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  <a:sym typeface="Wingdings"/>
              </a:rPr>
              <a:t>Estimates for </a:t>
            </a:r>
            <a:r>
              <a:rPr lang="en-US" sz="1600" dirty="0">
                <a:latin typeface="Comic Sans MS"/>
                <a:cs typeface="Comic Sans MS"/>
                <a:sym typeface="Wingdings"/>
              </a:rPr>
              <a:t>J/</a:t>
            </a:r>
            <a:r>
              <a:rPr lang="en-US" sz="1600" dirty="0" err="1" smtClean="0">
                <a:latin typeface="Lucida Grande"/>
                <a:ea typeface="Lucida Grande"/>
                <a:cs typeface="Lucida Grande"/>
                <a:sym typeface="Wingdings"/>
              </a:rPr>
              <a:t>ψ</a:t>
            </a:r>
            <a:r>
              <a:rPr lang="en-US" sz="1600" dirty="0" smtClean="0">
                <a:latin typeface="Lucida Grande"/>
                <a:ea typeface="Lucida Grande"/>
                <a:cs typeface="Lucida Grande"/>
                <a:sym typeface="Wingdings"/>
              </a:rPr>
              <a:t>     (</a:t>
            </a:r>
            <a:r>
              <a:rPr lang="en-US" sz="1600" dirty="0" err="1" smtClean="0">
                <a:latin typeface="Comic Sans MS"/>
                <a:cs typeface="Comic Sans MS"/>
              </a:rPr>
              <a:t>hep</a:t>
            </a:r>
            <a:r>
              <a:rPr lang="en-US" sz="1600" dirty="0" err="1">
                <a:latin typeface="Comic Sans MS"/>
                <a:cs typeface="Comic Sans MS"/>
              </a:rPr>
              <a:t>-ph</a:t>
            </a:r>
            <a:r>
              <a:rPr lang="en-US" sz="1600" dirty="0">
                <a:latin typeface="Comic Sans MS"/>
                <a:cs typeface="Comic Sans MS"/>
              </a:rPr>
              <a:t>/</a:t>
            </a:r>
            <a:r>
              <a:rPr lang="en-US" sz="1600" dirty="0" smtClean="0">
                <a:latin typeface="Comic Sans MS"/>
                <a:cs typeface="Comic Sans MS"/>
              </a:rPr>
              <a:t>0310223)</a:t>
            </a: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>
                <a:latin typeface="Comic Sans MS"/>
                <a:cs typeface="Comic Sans MS"/>
              </a:rPr>
              <a:t>transverse target spin </a:t>
            </a:r>
            <a:r>
              <a:rPr lang="en-US" sz="1600" dirty="0" smtClean="0">
                <a:latin typeface="Comic Sans MS"/>
                <a:cs typeface="Comic Sans MS"/>
              </a:rPr>
              <a:t>asymmetry 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 </a:t>
            </a:r>
            <a:r>
              <a:rPr lang="en-US" sz="1600" dirty="0" smtClean="0">
                <a:latin typeface="Comic Sans MS"/>
                <a:cs typeface="Comic Sans MS"/>
              </a:rPr>
              <a:t>calculable with GPDs</a:t>
            </a: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endParaRPr lang="en-US" sz="1600" dirty="0" smtClean="0">
              <a:latin typeface="Comic Sans MS"/>
              <a:cs typeface="Comic Sans MS"/>
            </a:endParaRP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endParaRPr lang="en-US" sz="1600" dirty="0">
              <a:latin typeface="Comic Sans MS"/>
              <a:cs typeface="Comic Sans MS"/>
            </a:endParaRPr>
          </a:p>
          <a:p>
            <a:pPr>
              <a:buClr>
                <a:srgbClr val="CC66FF"/>
              </a:buClr>
            </a:pPr>
            <a:endParaRPr lang="en-US" sz="1600" dirty="0" smtClean="0">
              <a:latin typeface="Comic Sans MS"/>
              <a:cs typeface="Comic Sans MS"/>
            </a:endParaRPr>
          </a:p>
          <a:p>
            <a:pPr>
              <a:buClr>
                <a:srgbClr val="CC66FF"/>
              </a:buClr>
            </a:pPr>
            <a:endParaRPr lang="en-US" sz="1600" dirty="0">
              <a:latin typeface="Comic Sans MS"/>
              <a:cs typeface="Comic Sans MS"/>
            </a:endParaRPr>
          </a:p>
          <a:p>
            <a:pPr marL="285750" indent="-285750">
              <a:buClr>
                <a:srgbClr val="CC66FF"/>
              </a:buClr>
              <a:buFont typeface="Wingdings" charset="2"/>
              <a:buChar char="Ø"/>
            </a:pPr>
            <a:r>
              <a:rPr lang="en-US" sz="1600" dirty="0">
                <a:latin typeface="Comic Sans MS"/>
                <a:cs typeface="Comic Sans MS"/>
              </a:rPr>
              <a:t>information on </a:t>
            </a:r>
            <a:r>
              <a:rPr lang="en-US" sz="1600" dirty="0" err="1">
                <a:latin typeface="Comic Sans MS"/>
                <a:cs typeface="Comic Sans MS"/>
              </a:rPr>
              <a:t>helicity</a:t>
            </a:r>
            <a:r>
              <a:rPr lang="en-US" sz="1600" dirty="0" smtClean="0">
                <a:latin typeface="Comic Sans MS"/>
                <a:cs typeface="Comic Sans MS"/>
              </a:rPr>
              <a:t>-flip </a:t>
            </a:r>
            <a:r>
              <a:rPr lang="en-US" sz="1600" dirty="0">
                <a:latin typeface="Comic Sans MS"/>
                <a:cs typeface="Comic Sans MS"/>
              </a:rPr>
              <a:t>distribution </a:t>
            </a:r>
            <a:r>
              <a:rPr lang="en-US" sz="1600" dirty="0">
                <a:solidFill>
                  <a:srgbClr val="FF00FF"/>
                </a:solidFill>
                <a:latin typeface="Comic Sans MS"/>
                <a:cs typeface="Comic Sans MS"/>
              </a:rPr>
              <a:t>E</a:t>
            </a:r>
            <a:r>
              <a:rPr lang="en-US" sz="1600" dirty="0">
                <a:latin typeface="Comic Sans MS"/>
                <a:cs typeface="Comic Sans MS"/>
              </a:rPr>
              <a:t> for </a:t>
            </a:r>
            <a:r>
              <a:rPr lang="en-US" sz="1600" dirty="0" smtClean="0">
                <a:latin typeface="Comic Sans MS"/>
                <a:cs typeface="Comic Sans MS"/>
              </a:rPr>
              <a:t>gluons</a:t>
            </a:r>
          </a:p>
          <a:p>
            <a:pPr>
              <a:buClr>
                <a:srgbClr val="CC66FF"/>
              </a:buClr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 golden measurement for </a:t>
            </a:r>
            <a:r>
              <a:rPr lang="en-US" sz="1600" dirty="0" err="1" smtClean="0">
                <a:latin typeface="Comic Sans MS"/>
                <a:cs typeface="Comic Sans MS"/>
              </a:rPr>
              <a:t>eRHIC</a:t>
            </a:r>
            <a:endParaRPr lang="en-US" sz="1600" dirty="0">
              <a:latin typeface="Comic Sans MS"/>
              <a:cs typeface="Comic Sans MS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755357"/>
              </p:ext>
            </p:extLst>
          </p:nvPr>
        </p:nvGraphicFramePr>
        <p:xfrm>
          <a:off x="3670300" y="4418013"/>
          <a:ext cx="44831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5" imgW="4483100" imgH="774700" progId="Equation.DSMT4">
                  <p:embed/>
                </p:oleObj>
              </mc:Choice>
              <mc:Fallback>
                <p:oleObj name="Equation" r:id="rId5" imgW="4483100" imgH="774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70300" y="4418013"/>
                        <a:ext cx="44831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3700" y="6070600"/>
            <a:ext cx="79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Work in collaboration with </a:t>
            </a:r>
            <a:r>
              <a:rPr lang="en-US" dirty="0" err="1" smtClean="0">
                <a:latin typeface="Comic Sans MS"/>
                <a:cs typeface="Comic Sans MS"/>
              </a:rPr>
              <a:t>Jakub</a:t>
            </a:r>
            <a:r>
              <a:rPr lang="en-US" dirty="0" smtClean="0">
                <a:latin typeface="Comic Sans MS"/>
                <a:cs typeface="Comic Sans MS"/>
              </a:rPr>
              <a:t> Wagner, Dieter Mueller, Markus Diehl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51877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 in polarized </a:t>
            </a:r>
            <a:r>
              <a:rPr lang="en-US" dirty="0" err="1" smtClean="0"/>
              <a:t>pp</a:t>
            </a:r>
            <a:r>
              <a:rPr lang="en-US" dirty="0" smtClean="0"/>
              <a:t> collisions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             STAR Meeting April 2012</a:t>
            </a:r>
            <a:endParaRPr lang="it-IT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40C29-6E2A-CD41-8FA8-DAC0674C9402}" type="slidenum">
              <a:rPr lang="it-IT" smtClean="0"/>
              <a:pPr/>
              <a:t>15</a:t>
            </a:fld>
            <a:endParaRPr lang="it-IT"/>
          </a:p>
        </p:txBody>
      </p: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132080" y="-89160"/>
            <a:ext cx="1361440" cy="830504"/>
            <a:chOff x="2640" y="912"/>
            <a:chExt cx="864" cy="528"/>
          </a:xfrm>
        </p:grpSpPr>
        <p:sp>
          <p:nvSpPr>
            <p:cNvPr id="7" name="AutoShape 39"/>
            <p:cNvSpPr>
              <a:spLocks noChangeArrowheads="1"/>
            </p:cNvSpPr>
            <p:nvPr/>
          </p:nvSpPr>
          <p:spPr bwMode="auto">
            <a:xfrm>
              <a:off x="2640" y="912"/>
              <a:ext cx="601" cy="528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00008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2400" b="1" i="1">
                <a:cs typeface="Arial" pitchFamily="34" charset="0"/>
              </a:endParaRPr>
            </a:p>
          </p:txBody>
        </p:sp>
        <p:sp>
          <p:nvSpPr>
            <p:cNvPr id="8" name="Text Box 40"/>
            <p:cNvSpPr txBox="1">
              <a:spLocks noChangeArrowheads="1"/>
            </p:cNvSpPr>
            <p:nvPr/>
          </p:nvSpPr>
          <p:spPr bwMode="auto">
            <a:xfrm>
              <a:off x="2852" y="1057"/>
              <a:ext cx="652" cy="29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Helvetica"/>
                  <a:cs typeface="Arial" pitchFamily="34" charset="0"/>
                </a:rPr>
                <a:t>STAR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624"/>
            <a:ext cx="9144000" cy="25387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6137" y="3708400"/>
            <a:ext cx="49965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Phase-I (installed): for low t-coverage</a:t>
            </a:r>
          </a:p>
          <a:p>
            <a:r>
              <a:rPr lang="en-US" b="1" dirty="0" smtClean="0">
                <a:latin typeface="Comic Sans MS"/>
                <a:cs typeface="Comic Sans MS"/>
              </a:rPr>
              <a:t>Phase-II (proposed): for high t-coverage</a:t>
            </a:r>
          </a:p>
          <a:p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 No special </a:t>
            </a:r>
            <a:r>
              <a:rPr lang="en-US" b="1" dirty="0" smtClean="0">
                <a:solidFill>
                  <a:srgbClr val="FF00FF"/>
                </a:solidFill>
                <a:latin typeface="Symbol" charset="2"/>
                <a:cs typeface="Symbol" charset="2"/>
                <a:sym typeface="Wingdings"/>
              </a:rPr>
              <a:t>b</a:t>
            </a: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* running needed  any more</a:t>
            </a: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 </a:t>
            </a:r>
            <a:endParaRPr lang="en-US" b="1" dirty="0">
              <a:solidFill>
                <a:srgbClr val="FF00FF"/>
              </a:solidFill>
              <a:latin typeface="Comic Sans MS"/>
              <a:cs typeface="Comic Sans M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900" y="3810000"/>
            <a:ext cx="2660650" cy="241935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56443" y="1730375"/>
            <a:ext cx="5958840" cy="4686300"/>
            <a:chOff x="756443" y="1730375"/>
            <a:chExt cx="5958840" cy="46863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6443" y="1730375"/>
              <a:ext cx="5958840" cy="46863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156200" y="2139434"/>
              <a:ext cx="1200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J.H. Lee</a:t>
              </a:r>
              <a:endParaRPr lang="en-US" b="1" dirty="0">
                <a:solidFill>
                  <a:schemeClr val="bg1"/>
                </a:solidFill>
                <a:latin typeface="Comic Sans MS"/>
                <a:cs typeface="Comic Sans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8967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Decay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 kinematics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             STAR Meeting April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 descr="mu-momentu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483" y="3559175"/>
            <a:ext cx="4419600" cy="2997200"/>
          </a:xfrm>
          <a:prstGeom prst="rect">
            <a:avLst/>
          </a:prstGeom>
        </p:spPr>
      </p:pic>
      <p:pic>
        <p:nvPicPr>
          <p:cNvPr id="6" name="Picture 5" descr="mu-rapidit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8896"/>
            <a:ext cx="4419600" cy="299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283" y="638896"/>
            <a:ext cx="2119757" cy="16223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4025900"/>
            <a:ext cx="328241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FF"/>
              </a:buClr>
            </a:pPr>
            <a:r>
              <a:rPr lang="en-US" b="1" u="sng" dirty="0" smtClean="0">
                <a:latin typeface="Comic Sans MS"/>
                <a:cs typeface="Comic Sans MS"/>
              </a:rPr>
              <a:t>Adding cut by cut: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err="1" smtClean="0">
                <a:latin typeface="Comic Sans MS"/>
                <a:cs typeface="Comic Sans MS"/>
              </a:rPr>
              <a:t>Muons</a:t>
            </a:r>
            <a:r>
              <a:rPr lang="en-US" b="1" dirty="0" smtClean="0">
                <a:latin typeface="Comic Sans MS"/>
                <a:cs typeface="Comic Sans MS"/>
              </a:rPr>
              <a:t> without cuts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66CCFF"/>
                </a:solidFill>
                <a:latin typeface="Symbol" charset="2"/>
                <a:cs typeface="Symbol" charset="2"/>
              </a:rPr>
              <a:t>m</a:t>
            </a:r>
            <a:r>
              <a:rPr lang="en-US" b="1" baseline="-25000" dirty="0" smtClean="0">
                <a:solidFill>
                  <a:srgbClr val="66CCFF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66CCFF"/>
                </a:solidFill>
                <a:latin typeface="Comic Sans MS"/>
                <a:cs typeface="Comic Sans MS"/>
              </a:rPr>
              <a:t>: -1 &lt; </a:t>
            </a:r>
            <a:r>
              <a:rPr lang="en-US" b="1" dirty="0" smtClean="0">
                <a:solidFill>
                  <a:srgbClr val="66CCFF"/>
                </a:solidFill>
                <a:latin typeface="Symbol" charset="2"/>
                <a:cs typeface="Symbol" charset="2"/>
              </a:rPr>
              <a:t>h</a:t>
            </a:r>
            <a:r>
              <a:rPr lang="en-US" b="1" dirty="0" smtClean="0">
                <a:solidFill>
                  <a:srgbClr val="66CCFF"/>
                </a:solidFill>
                <a:latin typeface="Comic Sans MS"/>
                <a:cs typeface="Comic Sans MS"/>
              </a:rPr>
              <a:t> &lt; 2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FF00FF"/>
                </a:solidFill>
                <a:latin typeface="Symbol" charset="2"/>
                <a:cs typeface="Symbol" charset="2"/>
              </a:rPr>
              <a:t>m</a:t>
            </a:r>
            <a:r>
              <a:rPr lang="en-US" b="1" baseline="-25000" dirty="0" smtClean="0">
                <a:solidFill>
                  <a:srgbClr val="FF00FF"/>
                </a:solidFill>
                <a:latin typeface="Comic Sans MS"/>
                <a:cs typeface="Comic Sans MS"/>
              </a:rPr>
              <a:t>1</a:t>
            </a: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 and </a:t>
            </a:r>
            <a:r>
              <a:rPr lang="en-US" b="1" dirty="0" smtClean="0">
                <a:solidFill>
                  <a:srgbClr val="FF00FF"/>
                </a:solidFill>
                <a:latin typeface="Symbol" charset="2"/>
                <a:cs typeface="Symbol" charset="2"/>
              </a:rPr>
              <a:t>m</a:t>
            </a:r>
            <a:r>
              <a:rPr lang="en-US" b="1" baseline="-25000" dirty="0" smtClean="0">
                <a:solidFill>
                  <a:srgbClr val="FF00FF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: 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</a:rPr>
              <a:t>-1 &lt; </a:t>
            </a:r>
            <a:r>
              <a:rPr lang="en-US" b="1" dirty="0">
                <a:solidFill>
                  <a:srgbClr val="FF00FF"/>
                </a:solidFill>
                <a:latin typeface="Symbol" charset="2"/>
                <a:cs typeface="Symbol" charset="2"/>
              </a:rPr>
              <a:t>h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</a:rPr>
              <a:t> &lt; 2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t&lt;-0.1</a:t>
            </a:r>
          </a:p>
          <a:p>
            <a:pPr>
              <a:buClr>
                <a:srgbClr val="0000FF"/>
              </a:buClr>
            </a:pPr>
            <a:endParaRPr lang="en-US" b="1" dirty="0">
              <a:solidFill>
                <a:srgbClr val="80FF00"/>
              </a:solidFill>
              <a:latin typeface="Comic Sans MS"/>
              <a:cs typeface="Comic Sans MS"/>
            </a:endParaRPr>
          </a:p>
          <a:p>
            <a:pPr>
              <a:buClr>
                <a:srgbClr val="0000FF"/>
              </a:buClr>
            </a:pP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J/</a:t>
            </a:r>
            <a:r>
              <a:rPr lang="en-US" b="1" dirty="0" err="1" smtClean="0">
                <a:solidFill>
                  <a:srgbClr val="80FF00"/>
                </a:solidFill>
                <a:latin typeface="Comic Sans MS"/>
                <a:cs typeface="Comic Sans MS"/>
              </a:rPr>
              <a:t>Ψ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 reconstructed through </a:t>
            </a:r>
          </a:p>
          <a:p>
            <a:pPr>
              <a:buClr>
                <a:srgbClr val="0000FF"/>
              </a:buClr>
            </a:pPr>
            <a:r>
              <a:rPr lang="en-US" b="1" dirty="0" err="1" smtClean="0">
                <a:solidFill>
                  <a:srgbClr val="80FF00"/>
                </a:solidFill>
                <a:latin typeface="Comic Sans MS"/>
                <a:cs typeface="Comic Sans MS"/>
              </a:rPr>
              <a:t>e+e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- and </a:t>
            </a:r>
            <a:r>
              <a:rPr lang="en-US" b="1" dirty="0" err="1" smtClean="0">
                <a:solidFill>
                  <a:srgbClr val="80FF00"/>
                </a:solidFill>
                <a:latin typeface="Symbol" charset="2"/>
                <a:cs typeface="Symbol" charset="2"/>
              </a:rPr>
              <a:t>m</a:t>
            </a:r>
            <a:r>
              <a:rPr lang="en-US" b="1" dirty="0" err="1" smtClean="0">
                <a:solidFill>
                  <a:srgbClr val="80FF00"/>
                </a:solidFill>
                <a:latin typeface="Comic Sans MS"/>
                <a:cs typeface="Comic Sans MS"/>
              </a:rPr>
              <a:t>+</a:t>
            </a:r>
            <a:r>
              <a:rPr lang="en-US" b="1" dirty="0" err="1" smtClean="0">
                <a:solidFill>
                  <a:srgbClr val="80FF00"/>
                </a:solidFill>
                <a:latin typeface="Symbol" charset="2"/>
                <a:cs typeface="Symbol" charset="2"/>
              </a:rPr>
              <a:t>m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- channels</a:t>
            </a:r>
            <a:endParaRPr lang="en-US" b="1" dirty="0">
              <a:solidFill>
                <a:srgbClr val="80FF00"/>
              </a:solidFill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2664" y="3835400"/>
            <a:ext cx="29418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Muons</a:t>
            </a:r>
            <a:r>
              <a:rPr lang="en-US" b="1" dirty="0" smtClean="0">
                <a:solidFill>
                  <a:schemeClr val="bg1"/>
                </a:solidFill>
                <a:latin typeface="Comic Sans MS"/>
                <a:cs typeface="Comic Sans MS"/>
              </a:rPr>
              <a:t> without cuts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and </a:t>
            </a:r>
            <a:r>
              <a:rPr lang="en-US" b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: </a:t>
            </a:r>
            <a:r>
              <a:rPr lang="en-US" b="1" dirty="0">
                <a:solidFill>
                  <a:srgbClr val="0000FF"/>
                </a:solidFill>
                <a:latin typeface="Comic Sans MS"/>
                <a:cs typeface="Comic Sans MS"/>
              </a:rPr>
              <a:t>-1 &lt; </a:t>
            </a:r>
            <a:r>
              <a:rPr lang="en-US" b="1" dirty="0">
                <a:solidFill>
                  <a:srgbClr val="0000FF"/>
                </a:solidFill>
                <a:latin typeface="Symbol" charset="2"/>
                <a:cs typeface="Symbol" charset="2"/>
              </a:rPr>
              <a:t>h</a:t>
            </a:r>
            <a:r>
              <a:rPr lang="en-US" b="1" dirty="0">
                <a:solidFill>
                  <a:srgbClr val="0000FF"/>
                </a:solidFill>
                <a:latin typeface="Comic Sans MS"/>
                <a:cs typeface="Comic Sans MS"/>
              </a:rPr>
              <a:t> &lt; 2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t&lt;-0.1</a:t>
            </a:r>
          </a:p>
        </p:txBody>
      </p:sp>
    </p:spTree>
    <p:extLst>
      <p:ext uri="{BB962C8B-B14F-4D97-AF65-F5344CB8AC3E}">
        <p14:creationId xmlns:p14="http://schemas.microsoft.com/office/powerpoint/2010/main" val="1250898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 kinematics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             STAR Meeting April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Picture 7" descr="t-distribu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4200"/>
            <a:ext cx="4419600" cy="2997200"/>
          </a:xfrm>
          <a:prstGeom prst="rect">
            <a:avLst/>
          </a:prstGeom>
        </p:spPr>
      </p:pic>
      <p:pic>
        <p:nvPicPr>
          <p:cNvPr id="9" name="Picture 8" descr="p-momentu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483" y="3581400"/>
            <a:ext cx="4419600" cy="299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383" y="638896"/>
            <a:ext cx="2119757" cy="16223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4264" y="927100"/>
            <a:ext cx="29418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chemeClr val="bg1"/>
                </a:solidFill>
                <a:latin typeface="Comic Sans MS"/>
                <a:cs typeface="Comic Sans MS"/>
              </a:rPr>
              <a:t>no cuts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and </a:t>
            </a:r>
            <a:r>
              <a:rPr lang="en-US" b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: </a:t>
            </a:r>
            <a:r>
              <a:rPr lang="en-US" b="1" dirty="0">
                <a:solidFill>
                  <a:srgbClr val="0000FF"/>
                </a:solidFill>
                <a:latin typeface="Comic Sans MS"/>
                <a:cs typeface="Comic Sans MS"/>
              </a:rPr>
              <a:t>-1 &lt; </a:t>
            </a:r>
            <a:r>
              <a:rPr lang="en-US" b="1" dirty="0">
                <a:solidFill>
                  <a:srgbClr val="0000FF"/>
                </a:solidFill>
                <a:latin typeface="Symbol" charset="2"/>
                <a:cs typeface="Symbol" charset="2"/>
              </a:rPr>
              <a:t>h</a:t>
            </a:r>
            <a:r>
              <a:rPr lang="en-US" b="1" dirty="0">
                <a:solidFill>
                  <a:srgbClr val="0000FF"/>
                </a:solidFill>
                <a:latin typeface="Comic Sans MS"/>
                <a:cs typeface="Comic Sans MS"/>
              </a:rPr>
              <a:t> &lt; 2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t</a:t>
            </a:r>
            <a:r>
              <a:rPr lang="en-US" b="1" baseline="-25000" dirty="0" smtClean="0">
                <a:solidFill>
                  <a:srgbClr val="FF00FF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&lt;-0.1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80000" y="4076700"/>
            <a:ext cx="999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mic Sans MS"/>
                <a:cs typeface="Comic Sans MS"/>
              </a:rPr>
              <a:t>all cuts</a:t>
            </a:r>
            <a:endParaRPr lang="en-US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0000" y="2743200"/>
            <a:ext cx="2643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kinematics of proton-2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92352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 kinematics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             STAR Meeting April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x-Q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431800"/>
            <a:ext cx="4419600" cy="2997200"/>
          </a:xfrm>
          <a:prstGeom prst="rect">
            <a:avLst/>
          </a:prstGeom>
        </p:spPr>
      </p:pic>
      <p:pic>
        <p:nvPicPr>
          <p:cNvPr id="6" name="Picture 5" descr="x-Q2.allcu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483" y="3419475"/>
            <a:ext cx="4419600" cy="2997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80000" y="4076700"/>
            <a:ext cx="999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mic Sans MS"/>
                <a:cs typeface="Comic Sans MS"/>
              </a:rPr>
              <a:t>all cuts</a:t>
            </a:r>
            <a:endParaRPr lang="en-US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900" y="850900"/>
            <a:ext cx="986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mic Sans MS"/>
                <a:cs typeface="Comic Sans MS"/>
              </a:rPr>
              <a:t>no cuts</a:t>
            </a:r>
            <a:endParaRPr lang="en-US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845109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UPC: Outlook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4000" y="699537"/>
            <a:ext cx="8890000" cy="4824963"/>
          </a:xfrm>
        </p:spPr>
        <p:txBody>
          <a:bodyPr>
            <a:normAutofit/>
          </a:bodyPr>
          <a:lstStyle/>
          <a:p>
            <a:r>
              <a:rPr lang="en-US" dirty="0" smtClean="0"/>
              <a:t>Of course much more work needed</a:t>
            </a:r>
          </a:p>
          <a:p>
            <a:pPr lvl="1"/>
            <a:r>
              <a:rPr lang="en-US" dirty="0" smtClean="0"/>
              <a:t>cross section of 6.2nb @ 500 </a:t>
            </a:r>
            <a:r>
              <a:rPr lang="en-US" dirty="0" err="1" smtClean="0"/>
              <a:t>GeV</a:t>
            </a:r>
            <a:r>
              <a:rPr lang="en-US" dirty="0" smtClean="0"/>
              <a:t> (</a:t>
            </a:r>
            <a:r>
              <a:rPr lang="en-US" dirty="0" smtClean="0">
                <a:hlinkClick r:id="rId2"/>
              </a:rPr>
              <a:t>1.3nb @ 200GeV</a:t>
            </a:r>
            <a:r>
              <a:rPr lang="en-US" dirty="0" smtClean="0"/>
              <a:t>) is in agreement with theoretical calculations </a:t>
            </a:r>
            <a:r>
              <a:rPr lang="en-US" dirty="0" smtClean="0">
                <a:solidFill>
                  <a:srgbClr val="FF66FF"/>
                </a:solidFill>
                <a:sym typeface="Wingdings"/>
              </a:rPr>
              <a:t></a:t>
            </a:r>
            <a:endParaRPr lang="en-US" dirty="0" smtClean="0">
              <a:solidFill>
                <a:srgbClr val="FF66FF"/>
              </a:solidFill>
            </a:endParaRPr>
          </a:p>
          <a:p>
            <a:pPr lvl="2"/>
            <a:r>
              <a:rPr lang="en-US" dirty="0" smtClean="0"/>
              <a:t>2000 J/</a:t>
            </a:r>
            <a:r>
              <a:rPr lang="en-US" dirty="0" err="1" smtClean="0"/>
              <a:t>Ψ</a:t>
            </a:r>
            <a:r>
              <a:rPr lang="en-US" dirty="0" smtClean="0"/>
              <a:t> in 100 pb</a:t>
            </a:r>
            <a:r>
              <a:rPr lang="en-US" baseline="30000" dirty="0" smtClean="0"/>
              <a:t>-1</a:t>
            </a:r>
          </a:p>
          <a:p>
            <a:pPr lvl="3"/>
            <a:r>
              <a:rPr lang="en-US" dirty="0" smtClean="0"/>
              <a:t>need to account for branching ratio </a:t>
            </a:r>
            <a:r>
              <a:rPr lang="en-US" dirty="0" smtClean="0">
                <a:sym typeface="Wingdings"/>
              </a:rPr>
              <a:t>12%  240 </a:t>
            </a:r>
            <a:r>
              <a:rPr lang="en-US" dirty="0"/>
              <a:t>J/</a:t>
            </a:r>
            <a:r>
              <a:rPr lang="en-US" dirty="0" err="1" smtClean="0">
                <a:solidFill>
                  <a:srgbClr val="FFFFFF"/>
                </a:solidFill>
              </a:rPr>
              <a:t>Ψ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66FF"/>
                </a:solidFill>
                <a:sym typeface="Wingdings"/>
              </a:rPr>
              <a:t></a:t>
            </a:r>
            <a:endParaRPr lang="en-US" dirty="0" smtClean="0">
              <a:solidFill>
                <a:srgbClr val="FF66FF"/>
              </a:solidFill>
            </a:endParaRPr>
          </a:p>
          <a:p>
            <a:pPr lvl="1"/>
            <a:r>
              <a:rPr lang="en-US" dirty="0" smtClean="0"/>
              <a:t>Open questions</a:t>
            </a:r>
          </a:p>
          <a:p>
            <a:pPr lvl="2"/>
            <a:r>
              <a:rPr lang="en-US" dirty="0" smtClean="0"/>
              <a:t>can we do the measurement via a rapidity gap method</a:t>
            </a:r>
          </a:p>
          <a:p>
            <a:pPr lvl="3"/>
            <a:r>
              <a:rPr lang="en-US" dirty="0" smtClean="0"/>
              <a:t>increased statistics t ~ p</a:t>
            </a:r>
            <a:r>
              <a:rPr lang="en-US" baseline="-25000" dirty="0" smtClean="0"/>
              <a:t>t</a:t>
            </a:r>
            <a:r>
              <a:rPr lang="en-US" baseline="30000" dirty="0" smtClean="0"/>
              <a:t>2</a:t>
            </a:r>
            <a:r>
              <a:rPr lang="en-US" dirty="0" smtClean="0"/>
              <a:t>(</a:t>
            </a:r>
            <a:r>
              <a:rPr lang="en-US" dirty="0"/>
              <a:t>J/</a:t>
            </a:r>
            <a:r>
              <a:rPr lang="en-US" dirty="0" err="1" smtClean="0"/>
              <a:t>Ψ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can we use the FMS to see the J/psi </a:t>
            </a:r>
            <a:r>
              <a:rPr lang="en-US" dirty="0" smtClean="0">
                <a:sym typeface="Wingdings"/>
              </a:rPr>
              <a:t> increased statistics</a:t>
            </a:r>
          </a:p>
          <a:p>
            <a:pPr lvl="2"/>
            <a:r>
              <a:rPr lang="en-US" dirty="0" smtClean="0"/>
              <a:t>optimize </a:t>
            </a:r>
            <a:r>
              <a:rPr lang="en-US" dirty="0" smtClean="0"/>
              <a:t>cuts to increase statistics and detect elastic proton</a:t>
            </a:r>
          </a:p>
          <a:p>
            <a:pPr lvl="2"/>
            <a:r>
              <a:rPr lang="en-US" dirty="0" smtClean="0"/>
              <a:t>study backgrounds via </a:t>
            </a:r>
            <a:r>
              <a:rPr lang="en-US" dirty="0" err="1" smtClean="0"/>
              <a:t>pythia</a:t>
            </a:r>
            <a:endParaRPr lang="en-US" dirty="0" smtClean="0"/>
          </a:p>
          <a:p>
            <a:r>
              <a:rPr lang="en-US" dirty="0" smtClean="0"/>
              <a:t>Alternative channel </a:t>
            </a:r>
            <a:r>
              <a:rPr lang="en-US" dirty="0" smtClean="0">
                <a:latin typeface="Symbol" charset="2"/>
                <a:cs typeface="Symbol" charset="2"/>
              </a:rPr>
              <a:t>F </a:t>
            </a:r>
            <a:r>
              <a:rPr lang="en-US" dirty="0" smtClean="0"/>
              <a:t>production cross section 450 </a:t>
            </a:r>
            <a:r>
              <a:rPr lang="en-US" dirty="0" err="1" smtClean="0"/>
              <a:t>nb</a:t>
            </a:r>
            <a:endParaRPr lang="en-US" dirty="0" smtClean="0"/>
          </a:p>
          <a:p>
            <a:pPr lvl="1"/>
            <a:r>
              <a:rPr lang="en-US" dirty="0" smtClean="0"/>
              <a:t>need to do simulations</a:t>
            </a:r>
          </a:p>
          <a:p>
            <a:pPr lvl="1"/>
            <a:r>
              <a:rPr lang="en-US" dirty="0" smtClean="0"/>
              <a:t>hard scale is needed Q</a:t>
            </a:r>
            <a:r>
              <a:rPr lang="en-US" baseline="30000" dirty="0" smtClean="0"/>
              <a:t>2</a:t>
            </a:r>
            <a:r>
              <a:rPr lang="en-US" dirty="0" smtClean="0"/>
              <a:t>&gt;</a:t>
            </a:r>
            <a:r>
              <a:rPr lang="en-US" dirty="0" smtClean="0"/>
              <a:t>1GeV</a:t>
            </a:r>
            <a:r>
              <a:rPr lang="en-US" baseline="30000" dirty="0" smtClean="0"/>
              <a:t>2</a:t>
            </a:r>
            <a:endParaRPr lang="en-US" baseline="300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             STAR Meeting April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60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200" dirty="0" smtClean="0">
                <a:ea typeface="+mj-ea"/>
              </a:rPr>
              <a:t>Quantum phase-space tomography of the nucleon</a:t>
            </a:r>
            <a:endParaRPr lang="en-US" sz="2200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2810351"/>
            <a:ext cx="8712200" cy="9691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FFFF66"/>
                </a:solidFill>
                <a:latin typeface="Comic Sans MS" charset="0"/>
              </a:rPr>
              <a:t>      </a:t>
            </a:r>
            <a:r>
              <a:rPr lang="en-US" sz="1600" dirty="0" smtClean="0">
                <a:solidFill>
                  <a:srgbClr val="0000FF"/>
                </a:solidFill>
                <a:latin typeface="Comic Sans MS" charset="0"/>
              </a:rPr>
              <a:t>3D picture in </a:t>
            </a:r>
            <a:r>
              <a:rPr lang="en-US" sz="1600" dirty="0">
                <a:solidFill>
                  <a:srgbClr val="0000FF"/>
                </a:solidFill>
                <a:latin typeface="Comic Sans MS" charset="0"/>
              </a:rPr>
              <a:t>momentum </a:t>
            </a:r>
            <a:r>
              <a:rPr lang="en-US" sz="1600" dirty="0" smtClean="0">
                <a:solidFill>
                  <a:srgbClr val="0000FF"/>
                </a:solidFill>
                <a:latin typeface="Comic Sans MS" charset="0"/>
              </a:rPr>
              <a:t>space                3D picture in coordinate space</a:t>
            </a:r>
          </a:p>
          <a:p>
            <a:pPr lvl="1">
              <a:buFont typeface="Wingdings" charset="2"/>
              <a:buNone/>
            </a:pPr>
            <a:r>
              <a:rPr lang="en-US" sz="1600" dirty="0">
                <a:latin typeface="Comic Sans MS" charset="0"/>
              </a:rPr>
              <a:t>     transverse momentum                       generalized </a:t>
            </a:r>
            <a:r>
              <a:rPr lang="en-US" sz="1600" dirty="0" err="1">
                <a:latin typeface="Comic Sans MS" charset="0"/>
              </a:rPr>
              <a:t>parton</a:t>
            </a:r>
            <a:r>
              <a:rPr lang="en-US" sz="1600" dirty="0">
                <a:latin typeface="Comic Sans MS" charset="0"/>
              </a:rPr>
              <a:t> distributions</a:t>
            </a:r>
          </a:p>
          <a:p>
            <a:pPr lvl="1">
              <a:buFont typeface="Wingdings" charset="2"/>
              <a:buNone/>
            </a:pPr>
            <a:r>
              <a:rPr lang="en-US" sz="1600" dirty="0">
                <a:latin typeface="Comic Sans MS" charset="0"/>
              </a:rPr>
              <a:t>     dependent distributions                    </a:t>
            </a:r>
            <a:r>
              <a:rPr lang="en-US" sz="1600" dirty="0" err="1">
                <a:latin typeface="Comic Sans MS" charset="0"/>
                <a:sym typeface="Wingdings" charset="2"/>
              </a:rPr>
              <a:t></a:t>
            </a:r>
            <a:r>
              <a:rPr lang="en-US" sz="1600" dirty="0">
                <a:latin typeface="Comic Sans MS" charset="0"/>
                <a:sym typeface="Wingdings" charset="2"/>
              </a:rPr>
              <a:t> exclusive reaction like </a:t>
            </a:r>
            <a:r>
              <a:rPr lang="en-US" sz="1600" dirty="0" smtClean="0">
                <a:latin typeface="Comic Sans MS" charset="0"/>
                <a:sym typeface="Wingdings" charset="2"/>
              </a:rPr>
              <a:t>DVCS</a:t>
            </a:r>
            <a:endParaRPr lang="en-US" dirty="0" smtClean="0">
              <a:latin typeface="Comic Sans MS" charset="0"/>
            </a:endParaRPr>
          </a:p>
          <a:p>
            <a:endParaRPr lang="en-US" dirty="0">
              <a:latin typeface="Comic Sans MS" charset="0"/>
            </a:endParaRPr>
          </a:p>
          <a:p>
            <a:pPr lvl="1"/>
            <a:endParaRPr lang="en-US" dirty="0">
              <a:latin typeface="Comic Sans MS" charset="0"/>
            </a:endParaRP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6F219-4AA5-7A41-B081-DF8C77E34B8A}" type="slidenum">
              <a:rPr lang="en-US"/>
              <a:pPr/>
              <a:t>2</a:t>
            </a:fld>
            <a:endParaRPr lang="en-US"/>
          </a:p>
        </p:txBody>
      </p:sp>
      <p:pic>
        <p:nvPicPr>
          <p:cNvPr id="14342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9868" y="3779520"/>
            <a:ext cx="1521460" cy="37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750" y="4216400"/>
            <a:ext cx="36401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AutoShape 6"/>
          <p:cNvSpPr>
            <a:spLocks noChangeArrowheads="1"/>
          </p:cNvSpPr>
          <p:nvPr/>
        </p:nvSpPr>
        <p:spPr bwMode="auto">
          <a:xfrm>
            <a:off x="5622925" y="6219825"/>
            <a:ext cx="1439863" cy="4318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4714247" y="3860512"/>
            <a:ext cx="313549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29F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Wingdings" charset="2"/>
              </a:rPr>
              <a:t>Quarks</a:t>
            </a:r>
          </a:p>
          <a:p>
            <a:r>
              <a:rPr lang="en-US" sz="1600" b="1" dirty="0" err="1">
                <a:solidFill>
                  <a:srgbClr val="FF29F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Wingdings" charset="2"/>
              </a:rPr>
              <a:t>u</a:t>
            </a:r>
            <a:r>
              <a:rPr lang="en-US" sz="1600" b="1" dirty="0" err="1" smtClean="0">
                <a:solidFill>
                  <a:srgbClr val="FF29F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Wingdings" charset="2"/>
              </a:rPr>
              <a:t>npolarised</a:t>
            </a:r>
            <a:r>
              <a:rPr lang="en-US" sz="1600" b="1" dirty="0" smtClean="0">
                <a:solidFill>
                  <a:srgbClr val="FF29F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Wingdings" charset="2"/>
              </a:rPr>
              <a:t>           </a:t>
            </a:r>
            <a:r>
              <a:rPr lang="en-US" sz="1600" b="1" dirty="0" err="1" smtClean="0">
                <a:solidFill>
                  <a:srgbClr val="FF29F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Wingdings" charset="2"/>
              </a:rPr>
              <a:t>polarised</a:t>
            </a:r>
            <a:endParaRPr lang="it-IT" sz="1600" b="1" dirty="0">
              <a:solidFill>
                <a:srgbClr val="FF29FE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  <a:ea typeface="Comic Sans MS" charset="0"/>
              <a:cs typeface="Comic Sans MS" charset="0"/>
              <a:sym typeface="Wingdings" charset="2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8243" y="573088"/>
            <a:ext cx="1645920" cy="125349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49605" y="730934"/>
            <a:ext cx="1993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Join the real  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3D experience !!</a:t>
            </a:r>
            <a:endParaRPr lang="en-US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0" name="Down Arrow 19"/>
          <p:cNvSpPr/>
          <p:nvPr/>
        </p:nvSpPr>
        <p:spPr>
          <a:xfrm rot="3360000">
            <a:off x="2818350" y="1729286"/>
            <a:ext cx="516572" cy="1425197"/>
          </a:xfrm>
          <a:prstGeom prst="downArrow">
            <a:avLst/>
          </a:prstGeom>
          <a:gradFill>
            <a:gsLst>
              <a:gs pos="0">
                <a:srgbClr val="0000FF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0000FF"/>
            </a:solidFill>
          </a:ln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114300" prst="artDeco"/>
            <a:bevelB w="114300" prst="artDeco"/>
            <a:contourClr>
              <a:schemeClr val="accent1">
                <a:tint val="7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18060000">
            <a:off x="5811317" y="1774916"/>
            <a:ext cx="516572" cy="1335593"/>
          </a:xfrm>
          <a:prstGeom prst="downArrow">
            <a:avLst/>
          </a:prstGeom>
          <a:gradFill>
            <a:gsLst>
              <a:gs pos="0">
                <a:srgbClr val="0000FF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0000FF"/>
            </a:solidFill>
          </a:ln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114300" prst="artDeco"/>
            <a:bevelB w="114300" prst="artDeco"/>
            <a:contourClr>
              <a:schemeClr val="accent1">
                <a:tint val="7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rcRect l="8471" t="4706" r="2824" b="4706"/>
          <a:stretch>
            <a:fillRect/>
          </a:stretch>
        </p:blipFill>
        <p:spPr>
          <a:xfrm>
            <a:off x="3897645" y="1927545"/>
            <a:ext cx="1436356" cy="88010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 rot="19560000">
            <a:off x="2587317" y="1916310"/>
            <a:ext cx="82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FF"/>
                </a:solidFill>
                <a:latin typeface="Comic Sans MS"/>
                <a:cs typeface="Comic Sans MS"/>
              </a:rPr>
              <a:t>TMDs</a:t>
            </a:r>
            <a:endParaRPr lang="en-US" b="1" dirty="0">
              <a:solidFill>
                <a:srgbClr val="FF00FF"/>
              </a:solidFill>
              <a:latin typeface="Comic Sans MS"/>
              <a:cs typeface="Comic Sans MS"/>
            </a:endParaRPr>
          </a:p>
        </p:txBody>
      </p:sp>
      <p:sp>
        <p:nvSpPr>
          <p:cNvPr id="24" name="TextBox 23"/>
          <p:cNvSpPr txBox="1"/>
          <p:nvPr/>
        </p:nvSpPr>
        <p:spPr>
          <a:xfrm rot="1860000">
            <a:off x="5779006" y="1921312"/>
            <a:ext cx="743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FF"/>
                </a:solidFill>
                <a:latin typeface="Comic Sans MS"/>
                <a:cs typeface="Comic Sans MS"/>
              </a:rPr>
              <a:t>GPDs</a:t>
            </a:r>
            <a:endParaRPr lang="en-US" b="1" dirty="0">
              <a:solidFill>
                <a:srgbClr val="FF00FF"/>
              </a:solidFill>
              <a:latin typeface="Comic Sans MS"/>
              <a:cs typeface="Comic Sans M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42832" y="654734"/>
            <a:ext cx="2373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b="1" dirty="0" smtClean="0">
                <a:latin typeface="Comic Sans MS"/>
                <a:cs typeface="Comic Sans MS"/>
              </a:rPr>
              <a:t>Wigner Distribution</a:t>
            </a:r>
          </a:p>
          <a:p>
            <a:pPr algn="ctr" eaLnBrk="0" hangingPunct="0"/>
            <a:r>
              <a:rPr lang="en-US" b="1" dirty="0" err="1" smtClean="0">
                <a:solidFill>
                  <a:srgbClr val="FF00FF"/>
                </a:solidFill>
                <a:latin typeface="Comic Sans MS"/>
                <a:cs typeface="Comic Sans MS"/>
              </a:rPr>
              <a:t>W(x,r,k</a:t>
            </a:r>
            <a:r>
              <a:rPr lang="en-US" b="1" baseline="-25000" dirty="0" err="1" smtClean="0">
                <a:solidFill>
                  <a:srgbClr val="FF00FF"/>
                </a:solidFill>
                <a:latin typeface="Comic Sans MS"/>
                <a:cs typeface="Comic Sans MS"/>
              </a:rPr>
              <a:t>t</a:t>
            </a: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)</a:t>
            </a:r>
          </a:p>
        </p:txBody>
      </p: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4130461" y="4445993"/>
            <a:ext cx="4960620" cy="2108261"/>
            <a:chOff x="2044700" y="3828737"/>
            <a:chExt cx="7086600" cy="3011801"/>
          </a:xfrm>
        </p:grpSpPr>
        <p:pic>
          <p:nvPicPr>
            <p:cNvPr id="27" name="Picture 26" descr="plotGPD2D.eps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69" b="15787"/>
            <a:stretch/>
          </p:blipFill>
          <p:spPr>
            <a:xfrm>
              <a:off x="2044700" y="3828737"/>
              <a:ext cx="7086600" cy="3011801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</p:pic>
        <p:cxnSp>
          <p:nvCxnSpPr>
            <p:cNvPr id="28" name="Straight Connector 27"/>
            <p:cNvCxnSpPr/>
            <p:nvPr/>
          </p:nvCxnSpPr>
          <p:spPr>
            <a:xfrm>
              <a:off x="2641600" y="5156200"/>
              <a:ext cx="5041900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             STAR Meeting April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4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7" grpId="0"/>
      <p:bldP spid="20" grpId="0" animBg="1"/>
      <p:bldP spid="21" grpId="0" animBg="1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UPC: 200GeV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             STAR Meeting April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 descr="mu-rapidity.2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368300"/>
            <a:ext cx="5303520" cy="35966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68769" y="952500"/>
            <a:ext cx="29418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FF"/>
              </a:buClr>
            </a:pPr>
            <a:r>
              <a:rPr lang="en-US" b="1" u="sng" dirty="0" smtClean="0">
                <a:latin typeface="Comic Sans MS"/>
                <a:cs typeface="Comic Sans MS"/>
              </a:rPr>
              <a:t>Adding cut by cut: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err="1" smtClean="0">
                <a:latin typeface="Comic Sans MS"/>
                <a:cs typeface="Comic Sans MS"/>
              </a:rPr>
              <a:t>Muons</a:t>
            </a:r>
            <a:r>
              <a:rPr lang="en-US" b="1" dirty="0" smtClean="0">
                <a:latin typeface="Comic Sans MS"/>
                <a:cs typeface="Comic Sans MS"/>
              </a:rPr>
              <a:t> without cuts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66CCFF"/>
                </a:solidFill>
                <a:latin typeface="Symbol" charset="2"/>
                <a:cs typeface="Symbol" charset="2"/>
              </a:rPr>
              <a:t>m</a:t>
            </a:r>
            <a:r>
              <a:rPr lang="en-US" b="1" baseline="-25000" dirty="0" smtClean="0">
                <a:solidFill>
                  <a:srgbClr val="66CCFF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66CCFF"/>
                </a:solidFill>
                <a:latin typeface="Comic Sans MS"/>
                <a:cs typeface="Comic Sans MS"/>
              </a:rPr>
              <a:t>: -1 &lt; </a:t>
            </a:r>
            <a:r>
              <a:rPr lang="en-US" b="1" dirty="0" smtClean="0">
                <a:solidFill>
                  <a:srgbClr val="66CCFF"/>
                </a:solidFill>
                <a:latin typeface="Symbol" charset="2"/>
                <a:cs typeface="Symbol" charset="2"/>
              </a:rPr>
              <a:t>h</a:t>
            </a:r>
            <a:r>
              <a:rPr lang="en-US" b="1" dirty="0" smtClean="0">
                <a:solidFill>
                  <a:srgbClr val="66CCFF"/>
                </a:solidFill>
                <a:latin typeface="Comic Sans MS"/>
                <a:cs typeface="Comic Sans MS"/>
              </a:rPr>
              <a:t> &lt; 2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FF00FF"/>
                </a:solidFill>
                <a:latin typeface="Symbol" charset="2"/>
                <a:cs typeface="Symbol" charset="2"/>
              </a:rPr>
              <a:t>m</a:t>
            </a:r>
            <a:r>
              <a:rPr lang="en-US" b="1" baseline="-25000" dirty="0" smtClean="0">
                <a:solidFill>
                  <a:srgbClr val="FF00FF"/>
                </a:solidFill>
                <a:latin typeface="Comic Sans MS"/>
                <a:cs typeface="Comic Sans MS"/>
              </a:rPr>
              <a:t>1</a:t>
            </a: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 and </a:t>
            </a:r>
            <a:r>
              <a:rPr lang="en-US" b="1" dirty="0" smtClean="0">
                <a:solidFill>
                  <a:srgbClr val="FF00FF"/>
                </a:solidFill>
                <a:latin typeface="Symbol" charset="2"/>
                <a:cs typeface="Symbol" charset="2"/>
              </a:rPr>
              <a:t>m</a:t>
            </a:r>
            <a:r>
              <a:rPr lang="en-US" b="1" baseline="-25000" dirty="0" smtClean="0">
                <a:solidFill>
                  <a:srgbClr val="FF00FF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: 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</a:rPr>
              <a:t>-1 &lt; </a:t>
            </a:r>
            <a:r>
              <a:rPr lang="en-US" b="1" dirty="0">
                <a:solidFill>
                  <a:srgbClr val="FF00FF"/>
                </a:solidFill>
                <a:latin typeface="Symbol" charset="2"/>
                <a:cs typeface="Symbol" charset="2"/>
              </a:rPr>
              <a:t>h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</a:rPr>
              <a:t> &lt; 2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t&lt;-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0.1</a:t>
            </a:r>
            <a:endParaRPr lang="en-US" b="1" dirty="0" smtClean="0">
              <a:solidFill>
                <a:srgbClr val="80FF00"/>
              </a:solidFill>
              <a:latin typeface="Comic Sans MS"/>
              <a:cs typeface="Comic Sans MS"/>
            </a:endParaRPr>
          </a:p>
        </p:txBody>
      </p:sp>
      <p:pic>
        <p:nvPicPr>
          <p:cNvPr id="9" name="Picture 8" descr="mu-eta1vseta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3746500"/>
            <a:ext cx="4419600" cy="2997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5000" y="4445000"/>
            <a:ext cx="27074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600 J/</a:t>
            </a:r>
            <a:r>
              <a:rPr lang="en-US" b="1" dirty="0" err="1" smtClean="0">
                <a:latin typeface="Comic Sans MS"/>
                <a:cs typeface="Comic Sans MS"/>
              </a:rPr>
              <a:t>Ψ</a:t>
            </a:r>
            <a:r>
              <a:rPr lang="en-US" b="1" dirty="0" smtClean="0">
                <a:latin typeface="Comic Sans MS"/>
                <a:cs typeface="Comic Sans MS"/>
              </a:rPr>
              <a:t> in 100 pb</a:t>
            </a:r>
            <a:r>
              <a:rPr lang="en-US" b="1" baseline="30000" dirty="0" smtClean="0">
                <a:latin typeface="Comic Sans MS"/>
                <a:cs typeface="Comic Sans MS"/>
              </a:rPr>
              <a:t>-1</a:t>
            </a:r>
          </a:p>
          <a:p>
            <a:r>
              <a:rPr lang="en-US" b="1" dirty="0" smtClean="0">
                <a:latin typeface="Comic Sans MS"/>
                <a:cs typeface="Comic Sans MS"/>
              </a:rPr>
              <a:t>in 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</a:rPr>
              <a:t>-1 &lt; </a:t>
            </a:r>
            <a:r>
              <a:rPr lang="en-US" b="1" dirty="0">
                <a:solidFill>
                  <a:srgbClr val="FF00FF"/>
                </a:solidFill>
                <a:latin typeface="Symbol" charset="2"/>
                <a:cs typeface="Symbol" charset="2"/>
              </a:rPr>
              <a:t>h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</a:rPr>
              <a:t> &lt; </a:t>
            </a: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2</a:t>
            </a:r>
            <a:endParaRPr lang="en-US" b="1" dirty="0" smtClean="0">
              <a:latin typeface="Comic Sans MS"/>
              <a:cs typeface="Comic Sans MS"/>
            </a:endParaRPr>
          </a:p>
          <a:p>
            <a:endParaRPr lang="en-US" b="1" dirty="0">
              <a:solidFill>
                <a:srgbClr val="FF00FF"/>
              </a:solidFill>
              <a:latin typeface="Comic Sans MS"/>
              <a:cs typeface="Comic Sans MS"/>
            </a:endParaRPr>
          </a:p>
          <a:p>
            <a:r>
              <a:rPr lang="en-US" b="1" dirty="0" smtClean="0">
                <a:latin typeface="Comic Sans MS"/>
                <a:cs typeface="Comic Sans MS"/>
              </a:rPr>
              <a:t>1600 </a:t>
            </a:r>
            <a:r>
              <a:rPr lang="en-US" b="1" dirty="0">
                <a:latin typeface="Comic Sans MS"/>
                <a:cs typeface="Comic Sans MS"/>
              </a:rPr>
              <a:t>J/</a:t>
            </a:r>
            <a:r>
              <a:rPr lang="en-US" b="1" dirty="0" err="1">
                <a:latin typeface="Comic Sans MS"/>
                <a:cs typeface="Comic Sans MS"/>
              </a:rPr>
              <a:t>Ψ</a:t>
            </a:r>
            <a:r>
              <a:rPr lang="en-US" b="1" dirty="0">
                <a:latin typeface="Comic Sans MS"/>
                <a:cs typeface="Comic Sans MS"/>
              </a:rPr>
              <a:t> in 100 pb</a:t>
            </a:r>
            <a:r>
              <a:rPr lang="en-US" b="1" baseline="30000" dirty="0">
                <a:latin typeface="Comic Sans MS"/>
                <a:cs typeface="Comic Sans MS"/>
              </a:rPr>
              <a:t>-1</a:t>
            </a:r>
          </a:p>
          <a:p>
            <a:r>
              <a:rPr lang="en-US" b="1" dirty="0">
                <a:latin typeface="Comic Sans MS"/>
                <a:cs typeface="Comic Sans MS"/>
              </a:rPr>
              <a:t>in 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</a:rPr>
              <a:t>-1 &lt; </a:t>
            </a:r>
            <a:r>
              <a:rPr lang="en-US" b="1" dirty="0">
                <a:solidFill>
                  <a:srgbClr val="FF00FF"/>
                </a:solidFill>
                <a:latin typeface="Symbol" charset="2"/>
                <a:cs typeface="Symbol" charset="2"/>
              </a:rPr>
              <a:t>h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</a:rPr>
              <a:t> &lt; 4</a:t>
            </a:r>
            <a:endParaRPr lang="en-US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01157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4000" y="699537"/>
            <a:ext cx="8890000" cy="2754863"/>
          </a:xfrm>
        </p:spPr>
        <p:txBody>
          <a:bodyPr>
            <a:normAutofit/>
          </a:bodyPr>
          <a:lstStyle/>
          <a:p>
            <a:r>
              <a:rPr lang="en-US" dirty="0" smtClean="0"/>
              <a:t>Need to study carefully what √s is will gives highest statistics at the lowest background</a:t>
            </a:r>
          </a:p>
          <a:p>
            <a:r>
              <a:rPr lang="en-US" dirty="0" smtClean="0"/>
              <a:t>can we do something with </a:t>
            </a:r>
            <a:r>
              <a:rPr lang="en-US" dirty="0" err="1" smtClean="0">
                <a:latin typeface="Symbol" charset="2"/>
                <a:cs typeface="Symbol" charset="2"/>
              </a:rPr>
              <a:t>F</a:t>
            </a:r>
            <a:r>
              <a:rPr lang="en-US" dirty="0" err="1" smtClean="0"/>
              <a:t>s</a:t>
            </a:r>
            <a:r>
              <a:rPr lang="en-US" dirty="0" smtClean="0"/>
              <a:t> for Q</a:t>
            </a:r>
            <a:r>
              <a:rPr lang="en-US" baseline="30000" dirty="0" smtClean="0"/>
              <a:t>2</a:t>
            </a:r>
            <a:r>
              <a:rPr lang="en-US" dirty="0" smtClean="0"/>
              <a:t> &gt; 1 GeV</a:t>
            </a:r>
            <a:r>
              <a:rPr lang="en-US" baseline="30000" dirty="0"/>
              <a:t>2</a:t>
            </a:r>
            <a:endParaRPr lang="en-US" baseline="30000" dirty="0" smtClean="0"/>
          </a:p>
          <a:p>
            <a:r>
              <a:rPr lang="en-US" dirty="0" smtClean="0"/>
              <a:t>Do </a:t>
            </a:r>
            <a:r>
              <a:rPr lang="en-US" dirty="0" smtClean="0"/>
              <a:t>simulations with including STAR and roman </a:t>
            </a:r>
            <a:r>
              <a:rPr lang="en-US" dirty="0" smtClean="0"/>
              <a:t>pots with full GEANT</a:t>
            </a:r>
          </a:p>
          <a:p>
            <a:r>
              <a:rPr lang="en-US" dirty="0" smtClean="0"/>
              <a:t>If this all comes out reasonable lets think we can trigger efficiently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             STAR Meeting April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AutoShape 49"/>
          <p:cNvSpPr>
            <a:spLocks noChangeArrowheads="1"/>
          </p:cNvSpPr>
          <p:nvPr/>
        </p:nvSpPr>
        <p:spPr bwMode="auto">
          <a:xfrm>
            <a:off x="555058" y="3454400"/>
            <a:ext cx="976313" cy="671731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rotWithShape="1">
            <a:gsLst>
              <a:gs pos="0">
                <a:schemeClr val="bg1"/>
              </a:gs>
              <a:gs pos="50000">
                <a:srgbClr val="CC66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8527" y="3632200"/>
            <a:ext cx="57874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Comic Sans MS"/>
                <a:cs typeface="Comic Sans MS"/>
              </a:rPr>
              <a:t>I think it is worthwhile to do this additional </a:t>
            </a:r>
            <a:r>
              <a:rPr lang="en-US" b="1" dirty="0" smtClean="0">
                <a:latin typeface="Comic Sans MS"/>
                <a:cs typeface="Comic Sans MS"/>
              </a:rPr>
              <a:t>work</a:t>
            </a:r>
          </a:p>
          <a:p>
            <a:pPr algn="ctr"/>
            <a:r>
              <a:rPr lang="en-US" b="1" dirty="0" smtClean="0">
                <a:latin typeface="Comic Sans MS"/>
                <a:cs typeface="Comic Sans MS"/>
              </a:rPr>
              <a:t>as it might give us </a:t>
            </a:r>
            <a:endParaRPr lang="en-US" b="1" dirty="0" smtClean="0">
              <a:latin typeface="Comic Sans MS"/>
              <a:cs typeface="Comic Sans MS"/>
            </a:endParaRPr>
          </a:p>
          <a:p>
            <a:pPr algn="ctr"/>
            <a:r>
              <a:rPr lang="en-US" b="1" dirty="0" smtClean="0">
                <a:latin typeface="Comic Sans MS"/>
                <a:cs typeface="Comic Sans MS"/>
              </a:rPr>
              <a:t>a </a:t>
            </a:r>
            <a:r>
              <a:rPr lang="en-US" b="1" dirty="0" smtClean="0">
                <a:latin typeface="Comic Sans MS"/>
                <a:cs typeface="Comic Sans MS"/>
              </a:rPr>
              <a:t>measurement </a:t>
            </a:r>
            <a:r>
              <a:rPr lang="en-US" b="1" dirty="0" smtClean="0">
                <a:latin typeface="Comic Sans MS"/>
                <a:cs typeface="Comic Sans MS"/>
              </a:rPr>
              <a:t>completely unique to RHIC</a:t>
            </a:r>
            <a:endParaRPr lang="en-US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86062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             STAR Meeting April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>
        <p14:prism/>
      </p:transition>
    </mc:Choice>
    <mc:Fallback xmlns:mv="urn:schemas-microsoft-com:mac:vml" xmlns="">
      <p:transition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Beyond form factors and quark distributions</a:t>
            </a:r>
            <a:endParaRPr lang="en-US" sz="2800" dirty="0"/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79CE-04EB-DA40-95B2-55F1030D4E53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858114" name="Rectangle 2"/>
          <p:cNvSpPr>
            <a:spLocks noChangeArrowheads="1"/>
          </p:cNvSpPr>
          <p:nvPr/>
        </p:nvSpPr>
        <p:spPr bwMode="auto">
          <a:xfrm>
            <a:off x="1143000" y="52388"/>
            <a:ext cx="69072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 b="0" i="0">
              <a:solidFill>
                <a:schemeClr val="tx1"/>
              </a:solidFill>
              <a:effectLst/>
            </a:endParaRPr>
          </a:p>
        </p:txBody>
      </p:sp>
      <p:sp>
        <p:nvSpPr>
          <p:cNvPr id="858115" name="Text Box 3"/>
          <p:cNvSpPr txBox="1">
            <a:spLocks noChangeArrowheads="1"/>
          </p:cNvSpPr>
          <p:nvPr/>
        </p:nvSpPr>
        <p:spPr bwMode="auto">
          <a:xfrm>
            <a:off x="1581661" y="534459"/>
            <a:ext cx="59379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Generalized </a:t>
            </a:r>
            <a:r>
              <a:rPr lang="en-US" sz="2800" b="1" dirty="0">
                <a:solidFill>
                  <a:srgbClr val="FF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Parton Distributions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1295400"/>
            <a:ext cx="2362200" cy="4411663"/>
            <a:chOff x="288" y="720"/>
            <a:chExt cx="1488" cy="2779"/>
          </a:xfrm>
        </p:grpSpPr>
        <p:sp>
          <p:nvSpPr>
            <p:cNvPr id="858117" name="Rectangle 5"/>
            <p:cNvSpPr>
              <a:spLocks noChangeArrowheads="1"/>
            </p:cNvSpPr>
            <p:nvPr/>
          </p:nvSpPr>
          <p:spPr bwMode="auto">
            <a:xfrm>
              <a:off x="432" y="720"/>
              <a:ext cx="1200" cy="19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b="0" i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58118" name="Text Box 6"/>
            <p:cNvSpPr txBox="1">
              <a:spLocks noChangeArrowheads="1"/>
            </p:cNvSpPr>
            <p:nvPr/>
          </p:nvSpPr>
          <p:spPr bwMode="auto">
            <a:xfrm>
              <a:off x="288" y="2976"/>
              <a:ext cx="148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Proton form factors, </a:t>
              </a:r>
              <a:r>
                <a:rPr lang="en-US" sz="1600" b="1" dirty="0">
                  <a:solidFill>
                    <a:srgbClr val="7EE02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transverse </a:t>
              </a:r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charge &amp; current densities</a:t>
              </a:r>
            </a:p>
          </p:txBody>
        </p:sp>
        <p:pic>
          <p:nvPicPr>
            <p:cNvPr id="858119" name="Picture 7" descr="fig02-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" y="816"/>
              <a:ext cx="1065" cy="1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705601" y="1295400"/>
            <a:ext cx="2236788" cy="4886325"/>
            <a:chOff x="4080" y="720"/>
            <a:chExt cx="1409" cy="3078"/>
          </a:xfrm>
        </p:grpSpPr>
        <p:sp>
          <p:nvSpPr>
            <p:cNvPr id="858121" name="Rectangle 9"/>
            <p:cNvSpPr>
              <a:spLocks noChangeArrowheads="1"/>
            </p:cNvSpPr>
            <p:nvPr/>
          </p:nvSpPr>
          <p:spPr bwMode="auto">
            <a:xfrm>
              <a:off x="4080" y="720"/>
              <a:ext cx="1248" cy="21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400" b="0" i="0">
                <a:solidFill>
                  <a:schemeClr val="hlink"/>
                </a:solidFill>
                <a:effectLst/>
              </a:endParaRPr>
            </a:p>
          </p:txBody>
        </p:sp>
        <p:sp>
          <p:nvSpPr>
            <p:cNvPr id="858122" name="Text Box 10"/>
            <p:cNvSpPr txBox="1">
              <a:spLocks noChangeArrowheads="1"/>
            </p:cNvSpPr>
            <p:nvPr/>
          </p:nvSpPr>
          <p:spPr bwMode="auto">
            <a:xfrm>
              <a:off x="4080" y="3119"/>
              <a:ext cx="1409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Structure functions,</a:t>
              </a:r>
            </a:p>
            <a:p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quark </a:t>
              </a:r>
              <a:r>
                <a:rPr lang="en-US" sz="1600" b="1" dirty="0">
                  <a:solidFill>
                    <a:srgbClr val="7EE02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longitudinal</a:t>
              </a:r>
            </a:p>
            <a:p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momentum &amp; </a:t>
              </a:r>
              <a:r>
                <a:rPr lang="en-US" sz="16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helicity</a:t>
              </a:r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 </a:t>
              </a:r>
            </a:p>
            <a:p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distributions</a:t>
              </a:r>
            </a:p>
          </p:txBody>
        </p:sp>
        <p:pic>
          <p:nvPicPr>
            <p:cNvPr id="858123" name="Picture 11" descr="fig02-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58" y="816"/>
              <a:ext cx="1074" cy="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58125" name="AutoShape 13"/>
          <p:cNvSpPr>
            <a:spLocks noChangeArrowheads="1"/>
          </p:cNvSpPr>
          <p:nvPr/>
        </p:nvSpPr>
        <p:spPr bwMode="auto">
          <a:xfrm rot="1611983">
            <a:off x="2133600" y="2767013"/>
            <a:ext cx="1092200" cy="509588"/>
          </a:xfrm>
          <a:prstGeom prst="rightArrow">
            <a:avLst>
              <a:gd name="adj1" fmla="val 50000"/>
              <a:gd name="adj2" fmla="val 53583"/>
            </a:avLst>
          </a:prstGeom>
          <a:solidFill>
            <a:srgbClr val="F4FC4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b="0" i="0">
              <a:solidFill>
                <a:schemeClr val="tx1"/>
              </a:solidFill>
              <a:effectLst/>
            </a:endParaRPr>
          </a:p>
        </p:txBody>
      </p:sp>
      <p:grpSp>
        <p:nvGrpSpPr>
          <p:cNvPr id="4" name="Group 27"/>
          <p:cNvGrpSpPr/>
          <p:nvPr/>
        </p:nvGrpSpPr>
        <p:grpSpPr>
          <a:xfrm>
            <a:off x="3292475" y="1524000"/>
            <a:ext cx="2514600" cy="3703638"/>
            <a:chOff x="3292475" y="1524000"/>
            <a:chExt cx="2514600" cy="3703638"/>
          </a:xfrm>
        </p:grpSpPr>
        <p:sp>
          <p:nvSpPr>
            <p:cNvPr id="858126" name="Rectangle 14"/>
            <p:cNvSpPr>
              <a:spLocks noChangeArrowheads="1"/>
            </p:cNvSpPr>
            <p:nvPr/>
          </p:nvSpPr>
          <p:spPr bwMode="auto">
            <a:xfrm>
              <a:off x="3292475" y="1524000"/>
              <a:ext cx="2514600" cy="3703638"/>
            </a:xfrm>
            <a:prstGeom prst="rect">
              <a:avLst/>
            </a:prstGeom>
            <a:solidFill>
              <a:srgbClr val="F2FC2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b="0" i="0">
                <a:solidFill>
                  <a:schemeClr val="tx1"/>
                </a:solidFill>
                <a:effectLst/>
              </a:endParaRPr>
            </a:p>
          </p:txBody>
        </p:sp>
        <p:pic>
          <p:nvPicPr>
            <p:cNvPr id="858127" name="Picture 15" descr="fig02-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19475" y="1743075"/>
              <a:ext cx="2252663" cy="326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58128" name="AutoShape 16"/>
          <p:cNvSpPr>
            <a:spLocks noChangeArrowheads="1"/>
          </p:cNvSpPr>
          <p:nvPr/>
        </p:nvSpPr>
        <p:spPr bwMode="auto">
          <a:xfrm rot="19816077">
            <a:off x="5783263" y="2921000"/>
            <a:ext cx="1087438" cy="508000"/>
          </a:xfrm>
          <a:prstGeom prst="leftArrow">
            <a:avLst>
              <a:gd name="adj1" fmla="val 50000"/>
              <a:gd name="adj2" fmla="val 53516"/>
            </a:avLst>
          </a:prstGeom>
          <a:solidFill>
            <a:srgbClr val="F4FC4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b="0" i="0">
              <a:solidFill>
                <a:schemeClr val="tx1"/>
              </a:solidFill>
              <a:effectLst/>
            </a:endParaRP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2362200" y="708025"/>
            <a:ext cx="4943475" cy="587375"/>
            <a:chOff x="1536" y="209"/>
            <a:chExt cx="3114" cy="358"/>
          </a:xfrm>
        </p:grpSpPr>
        <p:sp>
          <p:nvSpPr>
            <p:cNvPr id="858130" name="Text Box 18"/>
            <p:cNvSpPr txBox="1">
              <a:spLocks noChangeArrowheads="1"/>
            </p:cNvSpPr>
            <p:nvPr/>
          </p:nvSpPr>
          <p:spPr bwMode="auto">
            <a:xfrm>
              <a:off x="1536" y="362"/>
              <a:ext cx="3114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i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X. Ji,  D. Mueller, A. Radyushkin (1994-1997)</a:t>
              </a:r>
            </a:p>
          </p:txBody>
        </p:sp>
        <p:sp>
          <p:nvSpPr>
            <p:cNvPr id="858131" name="Text Box 19"/>
            <p:cNvSpPr txBox="1">
              <a:spLocks noChangeArrowheads="1"/>
            </p:cNvSpPr>
            <p:nvPr/>
          </p:nvSpPr>
          <p:spPr bwMode="auto">
            <a:xfrm>
              <a:off x="2220" y="209"/>
              <a:ext cx="116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400" i="0"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858132" name="Text Box 20"/>
          <p:cNvSpPr txBox="1">
            <a:spLocks noChangeArrowheads="1"/>
          </p:cNvSpPr>
          <p:nvPr/>
        </p:nvSpPr>
        <p:spPr bwMode="auto">
          <a:xfrm>
            <a:off x="3048000" y="5378450"/>
            <a:ext cx="29598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Correlated 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quark momentum </a:t>
            </a:r>
          </a:p>
          <a:p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and 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helicity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distributions in </a:t>
            </a:r>
          </a:p>
          <a:p>
            <a:r>
              <a:rPr lang="en-US" sz="1600" b="1" dirty="0">
                <a:solidFill>
                  <a:srgbClr val="CC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transverse space 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- </a:t>
            </a:r>
            <a:r>
              <a:rPr lang="en-US" sz="1600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GPDs</a:t>
            </a:r>
            <a:endParaRPr lang="en-US" sz="1600" b="1" dirty="0">
              <a:effectLst>
                <a:outerShdw blurRad="38100" dist="38100" dir="2700000" algn="tl">
                  <a:srgbClr val="DDDDDD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E.C. Aschenauer             STAR Meeting April 2012</a:t>
            </a:r>
            <a:endParaRPr lang="en-US" altLang="ja-JP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advTm="110896">
        <p14:prism/>
      </p:transition>
    </mc:Choice>
    <mc:Fallback xmlns:mv="urn:schemas-microsoft-com:mac:vml" xmlns="">
      <p:transition advTm="110896">
        <p:cov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58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8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58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58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58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58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5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8125" grpId="0" animBg="1"/>
      <p:bldP spid="858128" grpId="0" animBg="1"/>
      <p:bldP spid="8581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Hunt for Lq</a:t>
            </a:r>
            <a:endParaRPr lang="en-US"/>
          </a:p>
        </p:txBody>
      </p:sp>
      <p:sp>
        <p:nvSpPr>
          <p:cNvPr id="19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B8E66-3539-5C49-BA35-A3B0DF41C35D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             STAR Meeting April 2012</a:t>
            </a:r>
            <a:endParaRPr lang="it-IT"/>
          </a:p>
        </p:txBody>
      </p:sp>
      <p:pic>
        <p:nvPicPr>
          <p:cNvPr id="351237" name="Picture 5" descr="gpd-map"/>
          <p:cNvPicPr>
            <a:picLocks noChangeAspect="1" noChangeArrowheads="1"/>
          </p:cNvPicPr>
          <p:nvPr/>
        </p:nvPicPr>
        <p:blipFill>
          <a:blip r:embed="rId4"/>
          <a:srcRect l="1363" t="6211" r="2181" b="8282"/>
          <a:stretch>
            <a:fillRect/>
          </a:stretch>
        </p:blipFill>
        <p:spPr bwMode="auto">
          <a:xfrm>
            <a:off x="20637" y="1262096"/>
            <a:ext cx="5279691" cy="3081276"/>
          </a:xfrm>
          <a:prstGeom prst="rect">
            <a:avLst/>
          </a:prstGeom>
          <a:noFill/>
          <a:effectLst>
            <a:glow rad="101600">
              <a:srgbClr val="E6E6E6">
                <a:alpha val="75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</p:pic>
      <p:sp>
        <p:nvSpPr>
          <p:cNvPr id="351238" name="Text Box 6"/>
          <p:cNvSpPr txBox="1">
            <a:spLocks noChangeArrowheads="1"/>
          </p:cNvSpPr>
          <p:nvPr/>
        </p:nvSpPr>
        <p:spPr bwMode="auto">
          <a:xfrm>
            <a:off x="5064125" y="682625"/>
            <a:ext cx="40389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Study of hard </a:t>
            </a:r>
            <a:r>
              <a:rPr lang="en-US" sz="1800" b="1" dirty="0">
                <a:solidFill>
                  <a:srgbClr val="CC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exclusive processes</a:t>
            </a:r>
            <a:r>
              <a:rPr lang="en-US" sz="1800" b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allows</a:t>
            </a:r>
            <a:r>
              <a:rPr lang="en-US" sz="1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to</a:t>
            </a: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access </a:t>
            </a:r>
          </a:p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a </a:t>
            </a:r>
            <a:r>
              <a:rPr lang="en-US" sz="1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new class of </a:t>
            </a:r>
            <a:r>
              <a:rPr lang="en-US" sz="1800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PDFs</a:t>
            </a:r>
            <a:endParaRPr lang="en-US" sz="1800" b="1" dirty="0">
              <a:effectLst>
                <a:outerShdw blurRad="38100" dist="38100" dir="2700000" algn="tl">
                  <a:srgbClr val="DDDDDD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351239" name="Text Box 7"/>
          <p:cNvSpPr txBox="1">
            <a:spLocks noChangeArrowheads="1"/>
          </p:cNvSpPr>
          <p:nvPr/>
        </p:nvSpPr>
        <p:spPr bwMode="auto">
          <a:xfrm>
            <a:off x="5261043" y="1538288"/>
            <a:ext cx="38829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FF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G</a:t>
            </a:r>
            <a:r>
              <a:rPr lang="en-US" sz="1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eneralized </a:t>
            </a:r>
            <a:r>
              <a:rPr lang="en-US" sz="1800" b="1" dirty="0">
                <a:solidFill>
                  <a:srgbClr val="FF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P</a:t>
            </a:r>
            <a:r>
              <a:rPr lang="en-US" sz="1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arton </a:t>
            </a:r>
            <a:r>
              <a:rPr lang="en-US" sz="1800" b="1" dirty="0">
                <a:solidFill>
                  <a:srgbClr val="FF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D</a:t>
            </a:r>
            <a:r>
              <a:rPr lang="en-US" sz="1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istributions</a:t>
            </a:r>
          </a:p>
        </p:txBody>
      </p:sp>
      <p:graphicFrame>
        <p:nvGraphicFramePr>
          <p:cNvPr id="351240" name="Object 8"/>
          <p:cNvGraphicFramePr>
            <a:graphicFrameLocks noChangeAspect="1"/>
          </p:cNvGraphicFramePr>
          <p:nvPr/>
        </p:nvGraphicFramePr>
        <p:xfrm>
          <a:off x="6210368" y="1833563"/>
          <a:ext cx="19431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40" name="Equation" r:id="rId5" imgW="1943100" imgH="406400" progId="Equation.DSMT4">
                  <p:embed/>
                </p:oleObj>
              </mc:Choice>
              <mc:Fallback>
                <p:oleObj name="Equation" r:id="rId5" imgW="1943100" imgH="406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0368" y="1833563"/>
                        <a:ext cx="19431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1242" name="Line 10"/>
          <p:cNvSpPr>
            <a:spLocks noChangeShapeType="1"/>
          </p:cNvSpPr>
          <p:nvPr/>
        </p:nvSpPr>
        <p:spPr bwMode="auto">
          <a:xfrm>
            <a:off x="5284374" y="2833469"/>
            <a:ext cx="539750" cy="0"/>
          </a:xfrm>
          <a:prstGeom prst="line">
            <a:avLst/>
          </a:prstGeom>
          <a:noFill/>
          <a:ln w="76200" cmpd="tri">
            <a:solidFill>
              <a:srgbClr val="CC66FF"/>
            </a:solidFill>
            <a:round/>
            <a:headEnd/>
            <a:tailEnd type="triangle" w="med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244" name="Text Box 12"/>
          <p:cNvSpPr txBox="1">
            <a:spLocks noChangeArrowheads="1"/>
          </p:cNvSpPr>
          <p:nvPr/>
        </p:nvSpPr>
        <p:spPr bwMode="auto">
          <a:xfrm>
            <a:off x="5727286" y="2465169"/>
            <a:ext cx="31409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possible</a:t>
            </a:r>
            <a:r>
              <a:rPr lang="en-US" sz="1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way to access</a:t>
            </a:r>
          </a:p>
          <a:p>
            <a:r>
              <a:rPr lang="en-US" sz="1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orbital angular momentum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19088" y="4598988"/>
            <a:ext cx="4056065" cy="1200151"/>
            <a:chOff x="121" y="3521"/>
            <a:chExt cx="2555" cy="756"/>
          </a:xfrm>
        </p:grpSpPr>
        <p:sp>
          <p:nvSpPr>
            <p:cNvPr id="351249" name="Text Box 17"/>
            <p:cNvSpPr txBox="1">
              <a:spLocks noChangeArrowheads="1"/>
            </p:cNvSpPr>
            <p:nvPr/>
          </p:nvSpPr>
          <p:spPr bwMode="auto">
            <a:xfrm>
              <a:off x="121" y="3521"/>
              <a:ext cx="2555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CC66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exclusive:</a:t>
              </a:r>
              <a:r>
                <a:rPr lang="en-US" sz="1800" b="1" dirty="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 </a:t>
              </a:r>
            </a:p>
            <a:p>
              <a:r>
                <a:rPr lang="en-US" sz="1800" b="1" dirty="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all reaction products are </a:t>
              </a:r>
              <a:r>
                <a:rPr lang="en-US" sz="1800" b="1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detected</a:t>
              </a:r>
            </a:p>
            <a:p>
              <a:r>
                <a:rPr lang="en-US" sz="1800" b="1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     </a:t>
              </a:r>
              <a:r>
                <a:rPr lang="en-US" sz="1800" b="1" dirty="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 </a:t>
              </a:r>
              <a:r>
                <a:rPr lang="en-US" b="1" dirty="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 </a:t>
              </a:r>
              <a:r>
                <a:rPr lang="en-US" sz="1800" b="1" dirty="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missing </a:t>
              </a:r>
              <a:r>
                <a:rPr lang="en-US" sz="1800" b="1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energy (</a:t>
              </a:r>
              <a:r>
                <a:rPr lang="en-US" sz="1800" b="1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Symbol" charset="2"/>
                  <a:cs typeface="Symbol" charset="2"/>
                </a:rPr>
                <a:t>D</a:t>
              </a:r>
              <a:r>
                <a:rPr lang="en-US" sz="1800" b="1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E) and</a:t>
              </a:r>
              <a:r>
                <a:rPr lang="en-US" sz="1800" b="1" dirty="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 </a:t>
              </a:r>
            </a:p>
            <a:p>
              <a:r>
                <a:rPr lang="en-US" b="1" dirty="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       </a:t>
              </a:r>
              <a:r>
                <a:rPr lang="en-US" sz="1800" b="1" dirty="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missing </a:t>
              </a:r>
              <a:r>
                <a:rPr lang="en-US" sz="1800" b="1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Mass (</a:t>
              </a:r>
              <a:r>
                <a:rPr lang="en-US" sz="1800" b="1" dirty="0" err="1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M</a:t>
              </a:r>
              <a:r>
                <a:rPr lang="en-US" sz="1800" b="1" baseline="-25000" dirty="0" err="1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x</a:t>
              </a:r>
              <a:r>
                <a:rPr lang="en-US" sz="1800" b="1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) = 0</a:t>
              </a:r>
            </a:p>
          </p:txBody>
        </p:sp>
        <p:sp>
          <p:nvSpPr>
            <p:cNvPr id="351250" name="Line 18"/>
            <p:cNvSpPr>
              <a:spLocks noChangeShapeType="1"/>
            </p:cNvSpPr>
            <p:nvPr/>
          </p:nvSpPr>
          <p:spPr bwMode="auto">
            <a:xfrm>
              <a:off x="201" y="4064"/>
              <a:ext cx="340" cy="0"/>
            </a:xfrm>
            <a:prstGeom prst="line">
              <a:avLst/>
            </a:prstGeom>
            <a:noFill/>
            <a:ln w="76200" cmpd="tri">
              <a:solidFill>
                <a:srgbClr val="CC66FF"/>
              </a:solidFill>
              <a:round/>
              <a:headEnd/>
              <a:tailEnd type="triangle" w="med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1254" name="Text Box 22"/>
          <p:cNvSpPr txBox="1">
            <a:spLocks noChangeArrowheads="1"/>
          </p:cNvSpPr>
          <p:nvPr/>
        </p:nvSpPr>
        <p:spPr bwMode="auto">
          <a:xfrm>
            <a:off x="7585093" y="3670300"/>
            <a:ext cx="13603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DIS:</a:t>
            </a: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~</a:t>
            </a:r>
            <a:r>
              <a:rPr lang="en-US" sz="1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0.3</a:t>
            </a:r>
          </a:p>
        </p:txBody>
      </p:sp>
      <p:grpSp>
        <p:nvGrpSpPr>
          <p:cNvPr id="30" name="Group 25"/>
          <p:cNvGrpSpPr/>
          <p:nvPr/>
        </p:nvGrpSpPr>
        <p:grpSpPr>
          <a:xfrm>
            <a:off x="4382558" y="4316942"/>
            <a:ext cx="4697942" cy="2439458"/>
            <a:chOff x="178858" y="4405842"/>
            <a:chExt cx="4697942" cy="2439458"/>
          </a:xfrm>
        </p:grpSpPr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178858" y="4405842"/>
              <a:ext cx="4697942" cy="2439458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</a:scheme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glow rad="101600">
                <a:schemeClr val="tx1">
                  <a:lumMod val="85000"/>
                  <a:alpha val="75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artDeco"/>
              <a:bevelB w="114300" prst="artDeco"/>
            </a:sp3d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32" name="Object 11"/>
            <p:cNvGraphicFramePr>
              <a:graphicFrameLocks noChangeAspect="1"/>
            </p:cNvGraphicFramePr>
            <p:nvPr/>
          </p:nvGraphicFramePr>
          <p:xfrm>
            <a:off x="820738" y="5918200"/>
            <a:ext cx="3822700" cy="81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0741" name="Equation" r:id="rId7" imgW="3822700" imgH="812800" progId="Equation.DSMT4">
                    <p:embed/>
                  </p:oleObj>
                </mc:Choice>
                <mc:Fallback>
                  <p:oleObj name="Equation" r:id="rId7" imgW="3822700" imgH="81280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0738" y="5918200"/>
                          <a:ext cx="3822700" cy="812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12"/>
            <p:cNvGraphicFramePr>
              <a:graphicFrameLocks noChangeAspect="1"/>
            </p:cNvGraphicFramePr>
            <p:nvPr/>
          </p:nvGraphicFramePr>
          <p:xfrm>
            <a:off x="860425" y="5076825"/>
            <a:ext cx="2603500" cy="876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0742" name="Equation" r:id="rId9" imgW="2603500" imgH="876300" progId="Equation.DSMT4">
                    <p:embed/>
                  </p:oleObj>
                </mc:Choice>
                <mc:Fallback>
                  <p:oleObj name="Equation" r:id="rId9" imgW="2603500" imgH="87630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0425" y="5076825"/>
                          <a:ext cx="2603500" cy="876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12"/>
            <p:cNvGraphicFramePr>
              <a:graphicFrameLocks noChangeAspect="1"/>
            </p:cNvGraphicFramePr>
            <p:nvPr/>
          </p:nvGraphicFramePr>
          <p:xfrm>
            <a:off x="354015" y="4478868"/>
            <a:ext cx="4292600" cy="876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0743" name="Equation" r:id="rId11" imgW="4292600" imgH="876300" progId="Equation.DSMT4">
                    <p:embed/>
                  </p:oleObj>
                </mc:Choice>
                <mc:Fallback>
                  <p:oleObj name="Equation" r:id="rId11" imgW="4292600" imgH="87630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015" y="4478868"/>
                          <a:ext cx="4292600" cy="876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6" name="Bent Arrow 35"/>
          <p:cNvSpPr/>
          <p:nvPr/>
        </p:nvSpPr>
        <p:spPr>
          <a:xfrm>
            <a:off x="7016718" y="3708400"/>
            <a:ext cx="568375" cy="941395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gradFill flip="none" rotWithShape="1">
            <a:gsLst>
              <a:gs pos="1000">
                <a:srgbClr val="CC66FF"/>
              </a:gs>
              <a:gs pos="96000">
                <a:srgbClr val="FFFFFF"/>
              </a:gs>
              <a:gs pos="0">
                <a:srgbClr val="CC66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8000FF"/>
            </a:solidFill>
          </a:ln>
          <a:effectLst>
            <a:glow rad="63500">
              <a:srgbClr val="CC66FF">
                <a:alpha val="4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Oval 106"/>
          <p:cNvSpPr>
            <a:spLocks noChangeArrowheads="1"/>
          </p:cNvSpPr>
          <p:nvPr/>
        </p:nvSpPr>
        <p:spPr bwMode="auto">
          <a:xfrm>
            <a:off x="8210550" y="6356350"/>
            <a:ext cx="798512" cy="412750"/>
          </a:xfrm>
          <a:prstGeom prst="ellipse">
            <a:avLst/>
          </a:prstGeom>
          <a:gradFill rotWithShape="1">
            <a:gsLst>
              <a:gs pos="0">
                <a:srgbClr val="FF66FF">
                  <a:alpha val="41000"/>
                </a:srgbClr>
              </a:gs>
              <a:gs pos="100000">
                <a:srgbClr val="FFFF99">
                  <a:alpha val="42999"/>
                </a:srgbClr>
              </a:gs>
            </a:gsLst>
            <a:lin ang="5400000" scaled="1"/>
          </a:gradFill>
          <a:ln w="38100">
            <a:solidFill>
              <a:srgbClr val="CC66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75153" y="3947610"/>
            <a:ext cx="2531875" cy="353943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65000"/>
                </a:schemeClr>
              </a:gs>
              <a:gs pos="50000">
                <a:schemeClr val="tx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lumMod val="95000"/>
                <a:alpha val="75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Spin Sum Rule in PRF:</a:t>
            </a:r>
            <a:endParaRPr lang="en-US" sz="17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5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1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1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1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1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42" grpId="1" animBg="1"/>
      <p:bldP spid="351244" grpId="0"/>
      <p:bldP spid="351254" grpId="0"/>
      <p:bldP spid="36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GPDs Introduction</a:t>
            </a:r>
            <a:endParaRPr lang="en-US"/>
          </a:p>
        </p:txBody>
      </p:sp>
      <p:sp>
        <p:nvSpPr>
          <p:cNvPr id="45" name="Footer Placeholder 4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             STAR Meeting April 2012</a:t>
            </a:r>
            <a:endParaRPr lang="it-IT"/>
          </a:p>
        </p:txBody>
      </p:sp>
      <p:sp>
        <p:nvSpPr>
          <p:cNvPr id="39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B7AF-2393-2140-8C81-CE544D5462B6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611331" name="Text Box 3"/>
          <p:cNvSpPr txBox="1">
            <a:spLocks noChangeArrowheads="1"/>
          </p:cNvSpPr>
          <p:nvPr/>
        </p:nvSpPr>
        <p:spPr bwMode="auto">
          <a:xfrm>
            <a:off x="44224" y="554256"/>
            <a:ext cx="353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How are</a:t>
            </a:r>
            <a:r>
              <a:rPr lang="en-US" sz="1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GPDs</a:t>
            </a:r>
            <a:r>
              <a:rPr lang="en-US" sz="1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characterized?</a:t>
            </a:r>
            <a:endParaRPr lang="en-US" sz="1800" b="1" dirty="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150836" y="919381"/>
            <a:ext cx="2863850" cy="1497013"/>
            <a:chOff x="1435" y="845"/>
            <a:chExt cx="1804" cy="943"/>
          </a:xfrm>
        </p:grpSpPr>
        <p:sp>
          <p:nvSpPr>
            <p:cNvPr id="611333" name="Text Box 5"/>
            <p:cNvSpPr txBox="1">
              <a:spLocks noChangeArrowheads="1"/>
            </p:cNvSpPr>
            <p:nvPr/>
          </p:nvSpPr>
          <p:spPr bwMode="auto">
            <a:xfrm>
              <a:off x="1435" y="845"/>
              <a:ext cx="180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00" b="1" dirty="0" err="1">
                  <a:solidFill>
                    <a:srgbClr val="CC66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</a:rPr>
                <a:t>unpolarized</a:t>
              </a:r>
              <a:r>
                <a:rPr lang="en-US" sz="1800" b="1" dirty="0">
                  <a:solidFill>
                    <a:srgbClr val="CC66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</a:rPr>
                <a:t> </a:t>
              </a:r>
              <a:r>
                <a:rPr lang="en-US" sz="180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</a:rPr>
                <a:t>     </a:t>
              </a:r>
              <a:r>
                <a:rPr lang="en-US" sz="1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</a:rPr>
                <a:t>polarized</a:t>
              </a:r>
            </a:p>
          </p:txBody>
        </p:sp>
        <p:graphicFrame>
          <p:nvGraphicFramePr>
            <p:cNvPr id="65545" name="Object 9"/>
            <p:cNvGraphicFramePr>
              <a:graphicFrameLocks noChangeAspect="1"/>
            </p:cNvGraphicFramePr>
            <p:nvPr/>
          </p:nvGraphicFramePr>
          <p:xfrm>
            <a:off x="1487" y="1096"/>
            <a:ext cx="808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2833" name="Equation" r:id="rId3" imgW="1282700" imgH="457200" progId="Equation.DSMT4">
                    <p:embed/>
                  </p:oleObj>
                </mc:Choice>
                <mc:Fallback>
                  <p:oleObj name="Equation" r:id="rId3" imgW="1282700" imgH="45720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7" y="1096"/>
                          <a:ext cx="808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546" name="Object 10"/>
            <p:cNvGraphicFramePr>
              <a:graphicFrameLocks noChangeAspect="1"/>
            </p:cNvGraphicFramePr>
            <p:nvPr/>
          </p:nvGraphicFramePr>
          <p:xfrm>
            <a:off x="2431" y="1100"/>
            <a:ext cx="808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2834" name="Equation" r:id="rId5" imgW="1282700" imgH="457200" progId="Equation.DSMT4">
                    <p:embed/>
                  </p:oleObj>
                </mc:Choice>
                <mc:Fallback>
                  <p:oleObj name="Equation" r:id="rId5" imgW="1282700" imgH="45720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1" y="1100"/>
                          <a:ext cx="808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547" name="Object 11"/>
            <p:cNvGraphicFramePr>
              <a:graphicFrameLocks noChangeAspect="1"/>
            </p:cNvGraphicFramePr>
            <p:nvPr/>
          </p:nvGraphicFramePr>
          <p:xfrm>
            <a:off x="2426" y="1470"/>
            <a:ext cx="784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2835" name="Equation" r:id="rId7" imgW="1244600" imgH="457200" progId="Equation.DSMT4">
                    <p:embed/>
                  </p:oleObj>
                </mc:Choice>
                <mc:Fallback>
                  <p:oleObj name="Equation" r:id="rId7" imgW="1244600" imgH="45720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6" y="1470"/>
                          <a:ext cx="784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548" name="Object 12"/>
            <p:cNvGraphicFramePr>
              <a:graphicFrameLocks noChangeAspect="1"/>
            </p:cNvGraphicFramePr>
            <p:nvPr/>
          </p:nvGraphicFramePr>
          <p:xfrm>
            <a:off x="1487" y="1500"/>
            <a:ext cx="784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2836" name="Equation" r:id="rId9" imgW="1244600" imgH="457200" progId="Equation.DSMT4">
                    <p:embed/>
                  </p:oleObj>
                </mc:Choice>
                <mc:Fallback>
                  <p:oleObj name="Equation" r:id="rId9" imgW="1244600" imgH="45720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7" y="1500"/>
                          <a:ext cx="784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1338" name="Text Box 10"/>
          <p:cNvSpPr txBox="1">
            <a:spLocks noChangeArrowheads="1"/>
          </p:cNvSpPr>
          <p:nvPr/>
        </p:nvSpPr>
        <p:spPr bwMode="auto">
          <a:xfrm>
            <a:off x="5048024" y="1203544"/>
            <a:ext cx="30233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conserve nucleon </a:t>
            </a:r>
            <a:r>
              <a:rPr lang="en-US" sz="1800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helicity</a:t>
            </a:r>
            <a:endParaRPr lang="en-US" sz="1800" b="1" dirty="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5113338" y="1758950"/>
          <a:ext cx="3632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37" name="Equation" r:id="rId11" imgW="3632040" imgH="380880" progId="Equation.DSMT4">
                  <p:embed/>
                </p:oleObj>
              </mc:Choice>
              <mc:Fallback>
                <p:oleObj name="Equation" r:id="rId11" imgW="3632040" imgH="3808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3338" y="1758950"/>
                        <a:ext cx="36322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1340" name="Text Box 12"/>
          <p:cNvSpPr txBox="1">
            <a:spLocks noChangeArrowheads="1"/>
          </p:cNvSpPr>
          <p:nvPr/>
        </p:nvSpPr>
        <p:spPr bwMode="auto">
          <a:xfrm>
            <a:off x="5050553" y="1808381"/>
            <a:ext cx="25873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flip nucleon </a:t>
            </a:r>
            <a:r>
              <a:rPr lang="en-US" sz="1800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helicity</a:t>
            </a:r>
            <a:endParaRPr lang="en-US" sz="1800" b="1" dirty="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 algn="ctr">
              <a:defRPr/>
            </a:pPr>
            <a:r>
              <a:rPr lang="en-US" sz="1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not accessible in DIS</a:t>
            </a:r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419789" y="2487831"/>
            <a:ext cx="8376533" cy="2408238"/>
            <a:chOff x="242888" y="2968625"/>
            <a:chExt cx="8377237" cy="2408521"/>
          </a:xfrm>
        </p:grpSpPr>
        <p:sp>
          <p:nvSpPr>
            <p:cNvPr id="611342" name="Text Box 14"/>
            <p:cNvSpPr txBox="1">
              <a:spLocks noChangeArrowheads="1"/>
            </p:cNvSpPr>
            <p:nvPr/>
          </p:nvSpPr>
          <p:spPr bwMode="auto">
            <a:xfrm>
              <a:off x="730964" y="4777000"/>
              <a:ext cx="809943" cy="36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CC66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D</a:t>
              </a:r>
              <a:r>
                <a:rPr lang="en-US" sz="1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V</a:t>
              </a:r>
              <a:r>
                <a:rPr lang="en-US" sz="1800" b="1" dirty="0">
                  <a:solidFill>
                    <a:srgbClr val="CC66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C</a:t>
              </a:r>
              <a:r>
                <a:rPr lang="en-US" sz="1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S</a:t>
              </a:r>
            </a:p>
          </p:txBody>
        </p:sp>
        <p:pic>
          <p:nvPicPr>
            <p:cNvPr id="65558" name="Picture 16" descr="gnome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42888" y="3392488"/>
              <a:ext cx="1701800" cy="135255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  <a:effectLst>
              <a:glow rad="101600">
                <a:schemeClr val="tx1">
                  <a:lumMod val="85000"/>
                  <a:alpha val="75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artDeco"/>
              <a:bevelB w="114300" prst="artDeco"/>
            </a:sp3d>
          </p:spPr>
        </p:pic>
        <p:sp>
          <p:nvSpPr>
            <p:cNvPr id="611345" name="Text Box 17"/>
            <p:cNvSpPr txBox="1">
              <a:spLocks noChangeArrowheads="1"/>
            </p:cNvSpPr>
            <p:nvPr/>
          </p:nvSpPr>
          <p:spPr bwMode="auto">
            <a:xfrm>
              <a:off x="1015150" y="2968625"/>
              <a:ext cx="7154873" cy="36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00" b="1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</a:rPr>
                <a:t>quantum numbers of final state           select different GPD</a:t>
              </a:r>
            </a:p>
          </p:txBody>
        </p:sp>
        <p:pic>
          <p:nvPicPr>
            <p:cNvPr id="65561" name="Picture 19" descr="gnome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556000" y="3367088"/>
              <a:ext cx="1727200" cy="135255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glow rad="101600">
                <a:schemeClr val="tx1">
                  <a:lumMod val="95000"/>
                  <a:alpha val="75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artDeco"/>
              <a:bevelB w="114300" prst="artDeco"/>
            </a:sp3d>
          </p:spPr>
        </p:pic>
        <p:pic>
          <p:nvPicPr>
            <p:cNvPr id="65563" name="Picture 21" descr="gnome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6842125" y="3365500"/>
              <a:ext cx="1778000" cy="139065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glow rad="101600">
                <a:schemeClr val="tx1">
                  <a:lumMod val="95000"/>
                  <a:alpha val="75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artDeco"/>
              <a:bevelB w="114300" prst="artDeco"/>
            </a:sp3d>
          </p:spPr>
        </p:pic>
        <p:sp>
          <p:nvSpPr>
            <p:cNvPr id="65564" name="Line 22"/>
            <p:cNvSpPr>
              <a:spLocks noChangeShapeType="1"/>
            </p:cNvSpPr>
            <p:nvPr/>
          </p:nvSpPr>
          <p:spPr bwMode="auto">
            <a:xfrm>
              <a:off x="4875213" y="3159125"/>
              <a:ext cx="539750" cy="0"/>
            </a:xfrm>
            <a:prstGeom prst="line">
              <a:avLst/>
            </a:prstGeom>
            <a:noFill/>
            <a:ln w="76200" cmpd="tri">
              <a:solidFill>
                <a:srgbClr val="CC66FF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65539" name="Object 3"/>
            <p:cNvGraphicFramePr>
              <a:graphicFrameLocks noChangeAspect="1"/>
            </p:cNvGraphicFramePr>
            <p:nvPr/>
          </p:nvGraphicFramePr>
          <p:xfrm>
            <a:off x="4022128" y="5021504"/>
            <a:ext cx="787466" cy="3556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2838" name="Equation" r:id="rId16" imgW="787400" imgH="355600" progId="Equation.DSMT4">
                    <p:embed/>
                  </p:oleObj>
                </mc:Choice>
                <mc:Fallback>
                  <p:oleObj name="Equation" r:id="rId16" imgW="787400" imgH="35560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2128" y="5021504"/>
                          <a:ext cx="787466" cy="3556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1352" name="Text Box 24"/>
            <p:cNvSpPr txBox="1">
              <a:spLocks noChangeArrowheads="1"/>
            </p:cNvSpPr>
            <p:nvPr/>
          </p:nvSpPr>
          <p:spPr bwMode="auto">
            <a:xfrm>
              <a:off x="3069548" y="4724606"/>
              <a:ext cx="2695245" cy="36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pseudo-</a:t>
              </a:r>
              <a:r>
                <a:rPr lang="en-US" sz="18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scaler</a:t>
              </a:r>
              <a:r>
                <a:rPr lang="en-US" sz="1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 mesons</a:t>
              </a:r>
            </a:p>
          </p:txBody>
        </p:sp>
        <p:graphicFrame>
          <p:nvGraphicFramePr>
            <p:cNvPr id="65540" name="Object 4"/>
            <p:cNvGraphicFramePr>
              <a:graphicFrameLocks noChangeAspect="1"/>
            </p:cNvGraphicFramePr>
            <p:nvPr/>
          </p:nvGraphicFramePr>
          <p:xfrm>
            <a:off x="7348220" y="4984987"/>
            <a:ext cx="787466" cy="3556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2839" name="Equation" r:id="rId18" imgW="787400" imgH="355600" progId="Equation.DSMT4">
                    <p:embed/>
                  </p:oleObj>
                </mc:Choice>
                <mc:Fallback>
                  <p:oleObj name="Equation" r:id="rId18" imgW="787400" imgH="35560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48220" y="4984987"/>
                          <a:ext cx="787466" cy="3556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1354" name="Text Box 26"/>
            <p:cNvSpPr txBox="1">
              <a:spLocks noChangeArrowheads="1"/>
            </p:cNvSpPr>
            <p:nvPr/>
          </p:nvSpPr>
          <p:spPr bwMode="auto">
            <a:xfrm>
              <a:off x="6851290" y="4713493"/>
              <a:ext cx="1761192" cy="36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CC66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vector mesons</a:t>
              </a:r>
            </a:p>
          </p:txBody>
        </p:sp>
        <p:graphicFrame>
          <p:nvGraphicFramePr>
            <p:cNvPr id="65541" name="Object 5"/>
            <p:cNvGraphicFramePr>
              <a:graphicFrameLocks noChangeAspect="1"/>
            </p:cNvGraphicFramePr>
            <p:nvPr/>
          </p:nvGraphicFramePr>
          <p:xfrm>
            <a:off x="1747049" y="5059609"/>
            <a:ext cx="330228" cy="3048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2840" name="Equation" r:id="rId20" imgW="330200" imgH="304800" progId="Equation.DSMT4">
                    <p:embed/>
                  </p:oleObj>
                </mc:Choice>
                <mc:Fallback>
                  <p:oleObj name="Equation" r:id="rId20" imgW="330200" imgH="30480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7049" y="5059609"/>
                          <a:ext cx="330228" cy="3048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542" name="Object 6"/>
            <p:cNvGraphicFramePr>
              <a:graphicFrameLocks noChangeAspect="1"/>
            </p:cNvGraphicFramePr>
            <p:nvPr/>
          </p:nvGraphicFramePr>
          <p:xfrm>
            <a:off x="1235831" y="5056433"/>
            <a:ext cx="368331" cy="3048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2841" name="Equation" r:id="rId22" imgW="368300" imgH="304800" progId="Equation.DSMT4">
                    <p:embed/>
                  </p:oleObj>
                </mc:Choice>
                <mc:Fallback>
                  <p:oleObj name="Equation" r:id="rId22" imgW="368300" imgH="30480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5831" y="5056433"/>
                          <a:ext cx="368331" cy="3048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543" name="Object 7"/>
            <p:cNvGraphicFramePr>
              <a:graphicFrameLocks noChangeAspect="1"/>
            </p:cNvGraphicFramePr>
            <p:nvPr/>
          </p:nvGraphicFramePr>
          <p:xfrm>
            <a:off x="745825" y="5054845"/>
            <a:ext cx="330228" cy="3048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2842" name="Equation" r:id="rId24" imgW="330200" imgH="304800" progId="Equation.DSMT4">
                    <p:embed/>
                  </p:oleObj>
                </mc:Choice>
                <mc:Fallback>
                  <p:oleObj name="Equation" r:id="rId24" imgW="330200" imgH="30480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5825" y="5054845"/>
                          <a:ext cx="330228" cy="3048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544" name="Object 8"/>
            <p:cNvGraphicFramePr>
              <a:graphicFrameLocks noChangeAspect="1"/>
            </p:cNvGraphicFramePr>
            <p:nvPr/>
          </p:nvGraphicFramePr>
          <p:xfrm>
            <a:off x="297540" y="5059609"/>
            <a:ext cx="368331" cy="3048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2843" name="Equation" r:id="rId26" imgW="368300" imgH="304800" progId="Equation.DSMT4">
                    <p:embed/>
                  </p:oleObj>
                </mc:Choice>
                <mc:Fallback>
                  <p:oleObj name="Equation" r:id="rId26" imgW="368300" imgH="30480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540" y="5059609"/>
                          <a:ext cx="368331" cy="3048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6" name="Group 149"/>
          <p:cNvGraphicFramePr>
            <a:graphicFrameLocks noGrp="1"/>
          </p:cNvGraphicFramePr>
          <p:nvPr/>
        </p:nvGraphicFramePr>
        <p:xfrm>
          <a:off x="6399213" y="4894054"/>
          <a:ext cx="2744787" cy="1992630"/>
        </p:xfrm>
        <a:graphic>
          <a:graphicData uri="http://schemas.openxmlformats.org/drawingml/2006/table">
            <a:tbl>
              <a:tblPr/>
              <a:tblGrid>
                <a:gridCol w="1273175"/>
                <a:gridCol w="1471612"/>
              </a:tblGrid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ρ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0</a:t>
                      </a:r>
                      <a:endParaRPr kumimoji="0" lang="el-GR" sz="2400" b="0" i="0" u="none" strike="noStrike" cap="none" normalizeH="0" baseline="3000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2u+d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Arial" charset="0"/>
                        </a:rPr>
                        <a:t> 9g/4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80FF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ω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2"/>
                        </a:rPr>
                        <a:t>-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d,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Arial" charset="0"/>
                        </a:rPr>
                        <a:t>3g/4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80FF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Symbol" charset="2"/>
                          <a:ea typeface="Times New Roman" charset="0"/>
                          <a:cs typeface="Times New Roman" charset="0"/>
                        </a:rPr>
                        <a:t>f</a:t>
                      </a:r>
                      <a:endParaRPr kumimoji="0" 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Symbol" charset="2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80FF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ρ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kumimoji="0" lang="el-GR" sz="2400" b="0" i="0" u="none" strike="noStrike" cap="none" normalizeH="0" baseline="3000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</a:rPr>
                        <a:t>-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J/</a:t>
                      </a: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ψ</a:t>
                      </a:r>
                      <a:endParaRPr kumimoji="0" lang="el-GR" sz="2000" b="0" i="0" u="none" strike="noStrike" cap="none" normalizeH="0" baseline="3000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80FF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7" name="Group 135"/>
          <p:cNvGraphicFramePr>
            <a:graphicFrameLocks noGrp="1"/>
          </p:cNvGraphicFramePr>
          <p:nvPr/>
        </p:nvGraphicFramePr>
        <p:xfrm>
          <a:off x="3169682" y="4953635"/>
          <a:ext cx="2744787" cy="731520"/>
        </p:xfrm>
        <a:graphic>
          <a:graphicData uri="http://schemas.openxmlformats.org/drawingml/2006/table">
            <a:tbl>
              <a:tblPr/>
              <a:tblGrid>
                <a:gridCol w="1273175"/>
                <a:gridCol w="1471612"/>
              </a:tblGrid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Times New Roman" charset="0"/>
                          <a:cs typeface="Times New Roman" charset="0"/>
                        </a:rPr>
                        <a:t>p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0</a:t>
                      </a:r>
                      <a:endParaRPr kumimoji="0" lang="el-GR" sz="2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2"/>
                        </a:rPr>
                        <a:t>D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2"/>
                        </a:rPr>
                        <a:t>+D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2"/>
                          <a:ea typeface="Times New Roman" charset="0"/>
                          <a:cs typeface="Times New Roman" charset="0"/>
                        </a:rPr>
                        <a:t>h</a:t>
                      </a:r>
                      <a:endParaRPr kumimoji="0" 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2"/>
                        </a:rPr>
                        <a:t>D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2"/>
                        </a:rPr>
                        <a:t>-D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" name="Text Box 217"/>
          <p:cNvSpPr txBox="1">
            <a:spLocks noChangeArrowheads="1"/>
          </p:cNvSpPr>
          <p:nvPr/>
        </p:nvSpPr>
        <p:spPr bwMode="auto">
          <a:xfrm>
            <a:off x="474436" y="5031680"/>
            <a:ext cx="237757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>
                <a:srgbClr val="CC66FF"/>
              </a:buClr>
              <a:buFont typeface="Wingdings" charset="2"/>
              <a:buChar char="q"/>
            </a:pPr>
            <a:r>
              <a:rPr lang="en-US" sz="1400" b="1" dirty="0">
                <a:latin typeface="Times New Roman" pitchFamily="-112" charset="0"/>
              </a:rPr>
              <a:t> Q</a:t>
            </a:r>
            <a:r>
              <a:rPr lang="en-US" sz="1400" b="1" baseline="30000" dirty="0">
                <a:latin typeface="Times New Roman" pitchFamily="-112" charset="0"/>
              </a:rPr>
              <a:t>2</a:t>
            </a:r>
            <a:r>
              <a:rPr lang="en-US" sz="1400" b="1" dirty="0">
                <a:latin typeface="Times New Roman" pitchFamily="-112" charset="0"/>
              </a:rPr>
              <a:t>=</a:t>
            </a:r>
            <a:r>
              <a:rPr lang="en-US" sz="1400" b="1" dirty="0" smtClean="0">
                <a:latin typeface="Times New Roman" pitchFamily="-112" charset="0"/>
              </a:rPr>
              <a:t> 2E</a:t>
            </a:r>
            <a:r>
              <a:rPr lang="en-US" sz="1400" b="1" baseline="-25000" dirty="0" smtClean="0">
                <a:latin typeface="Times New Roman" pitchFamily="-112" charset="0"/>
              </a:rPr>
              <a:t>e</a:t>
            </a:r>
            <a:r>
              <a:rPr lang="en-US" sz="1400" b="1" dirty="0" smtClean="0">
                <a:latin typeface="Times New Roman" pitchFamily="-112" charset="0"/>
              </a:rPr>
              <a:t>E</a:t>
            </a:r>
            <a:r>
              <a:rPr lang="en-US" sz="1400" b="1" baseline="-25000" dirty="0" smtClean="0">
                <a:latin typeface="Times New Roman" pitchFamily="-112" charset="0"/>
              </a:rPr>
              <a:t>e</a:t>
            </a:r>
            <a:r>
              <a:rPr lang="en-US" sz="1400" b="1" dirty="0" smtClean="0">
                <a:latin typeface="Times New Roman" pitchFamily="-112" charset="0"/>
              </a:rPr>
              <a:t>’(1-cos</a:t>
            </a:r>
            <a:r>
              <a:rPr lang="en-US" sz="1400" b="1" dirty="0" smtClean="0">
                <a:latin typeface="Symbol" charset="2"/>
                <a:cs typeface="Symbol" charset="2"/>
              </a:rPr>
              <a:t>q</a:t>
            </a:r>
            <a:r>
              <a:rPr lang="en-US" sz="1400" b="1" baseline="-25000" dirty="0" smtClean="0">
                <a:latin typeface="Times New Roman" pitchFamily="-112" charset="0"/>
              </a:rPr>
              <a:t>e’</a:t>
            </a:r>
            <a:r>
              <a:rPr lang="en-US" sz="1400" b="1" dirty="0" smtClean="0">
                <a:latin typeface="Times New Roman" pitchFamily="-112" charset="0"/>
              </a:rPr>
              <a:t>)</a:t>
            </a:r>
            <a:endParaRPr lang="en-US" sz="1400" b="1" baseline="30000" dirty="0" smtClean="0">
              <a:latin typeface="Times New Roman" pitchFamily="-112" charset="0"/>
            </a:endParaRPr>
          </a:p>
          <a:p>
            <a:pPr>
              <a:buClr>
                <a:srgbClr val="CC66FF"/>
              </a:buClr>
              <a:buFont typeface="Wingdings" charset="2"/>
              <a:buChar char="q"/>
            </a:pPr>
            <a:r>
              <a:rPr lang="en-US" sz="1400" b="1" dirty="0">
                <a:latin typeface="Times New Roman" pitchFamily="-112" charset="0"/>
              </a:rPr>
              <a:t> </a:t>
            </a:r>
            <a:r>
              <a:rPr lang="en-US" sz="1400" b="1" dirty="0" err="1">
                <a:latin typeface="Times New Roman" pitchFamily="-112" charset="0"/>
              </a:rPr>
              <a:t>x</a:t>
            </a:r>
            <a:r>
              <a:rPr lang="en-US" sz="1400" b="1" baseline="-25000" dirty="0" err="1">
                <a:latin typeface="Times New Roman" pitchFamily="-112" charset="0"/>
              </a:rPr>
              <a:t>B</a:t>
            </a:r>
            <a:r>
              <a:rPr lang="en-US" sz="1400" b="1" dirty="0">
                <a:latin typeface="Times New Roman" pitchFamily="-112" charset="0"/>
              </a:rPr>
              <a:t> = Q</a:t>
            </a:r>
            <a:r>
              <a:rPr lang="en-US" sz="1400" b="1" baseline="30000" dirty="0">
                <a:latin typeface="Times New Roman" pitchFamily="-112" charset="0"/>
              </a:rPr>
              <a:t>2</a:t>
            </a:r>
            <a:r>
              <a:rPr lang="en-US" sz="1400" b="1" dirty="0">
                <a:latin typeface="Times New Roman" pitchFamily="-112" charset="0"/>
              </a:rPr>
              <a:t>/2M</a:t>
            </a:r>
            <a:r>
              <a:rPr lang="en-US" sz="1400" b="1" dirty="0">
                <a:latin typeface="Symbol" pitchFamily="-112" charset="2"/>
              </a:rPr>
              <a:t>n   </a:t>
            </a:r>
            <a:r>
              <a:rPr lang="en-US" sz="1400" b="1" dirty="0" err="1">
                <a:latin typeface="Symbol" pitchFamily="-112" charset="2"/>
              </a:rPr>
              <a:t>n</a:t>
            </a:r>
            <a:r>
              <a:rPr lang="en-US" sz="1400" b="1" dirty="0">
                <a:latin typeface="Times New Roman" pitchFamily="-112" charset="0"/>
              </a:rPr>
              <a:t>=</a:t>
            </a:r>
            <a:r>
              <a:rPr lang="en-US" sz="1400" b="1" dirty="0" err="1">
                <a:latin typeface="Times New Roman" pitchFamily="-112" charset="0"/>
              </a:rPr>
              <a:t>E</a:t>
            </a:r>
            <a:r>
              <a:rPr lang="en-US" sz="1400" b="1" baseline="-25000" dirty="0" err="1">
                <a:latin typeface="Times New Roman" pitchFamily="-112" charset="0"/>
              </a:rPr>
              <a:t>e</a:t>
            </a:r>
            <a:r>
              <a:rPr lang="en-US" sz="1400" b="1" dirty="0" err="1">
                <a:latin typeface="Times New Roman" pitchFamily="-112" charset="0"/>
              </a:rPr>
              <a:t>-E</a:t>
            </a:r>
            <a:r>
              <a:rPr lang="en-US" sz="1400" b="1" baseline="-25000" dirty="0" err="1">
                <a:latin typeface="Times New Roman" pitchFamily="-112" charset="0"/>
              </a:rPr>
              <a:t>e</a:t>
            </a:r>
            <a:r>
              <a:rPr lang="en-US" sz="1400" b="1" baseline="-25000" dirty="0">
                <a:latin typeface="Times New Roman" pitchFamily="-112" charset="0"/>
              </a:rPr>
              <a:t>’</a:t>
            </a:r>
          </a:p>
          <a:p>
            <a:pPr>
              <a:buClr>
                <a:srgbClr val="CC66FF"/>
              </a:buClr>
              <a:buFont typeface="Wingdings" charset="2"/>
              <a:buChar char="q"/>
            </a:pPr>
            <a:endParaRPr lang="en-US" sz="1400" b="1" dirty="0">
              <a:latin typeface="Symbol" pitchFamily="-112" charset="2"/>
            </a:endParaRPr>
          </a:p>
          <a:p>
            <a:pPr>
              <a:buClr>
                <a:srgbClr val="CC66FF"/>
              </a:buClr>
              <a:buFont typeface="Wingdings" charset="2"/>
              <a:buChar char="q"/>
            </a:pPr>
            <a:r>
              <a:rPr lang="en-US" sz="1400" b="1" dirty="0">
                <a:latin typeface="Times New Roman" pitchFamily="-112" charset="0"/>
              </a:rPr>
              <a:t> </a:t>
            </a:r>
            <a:r>
              <a:rPr lang="en-US" sz="1400" b="1" dirty="0" err="1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x+ξ</a:t>
            </a:r>
            <a:r>
              <a:rPr lang="en-US" sz="1400" b="1" dirty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, </a:t>
            </a:r>
            <a:r>
              <a:rPr lang="en-US" sz="1400" b="1" dirty="0" err="1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x-ξ</a:t>
            </a:r>
            <a:r>
              <a:rPr lang="en-US" sz="1400" b="1" dirty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  </a:t>
            </a:r>
            <a:r>
              <a:rPr lang="en-US" sz="1400" b="1" dirty="0" smtClean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long. mom. </a:t>
            </a:r>
            <a:r>
              <a:rPr lang="en-US" sz="1400" b="1" dirty="0" err="1" smtClean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fract</a:t>
            </a:r>
            <a:r>
              <a:rPr lang="en-US" sz="1400" b="1" dirty="0" smtClean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.</a:t>
            </a:r>
          </a:p>
          <a:p>
            <a:pPr>
              <a:buClr>
                <a:srgbClr val="CC66FF"/>
              </a:buClr>
              <a:buFont typeface="Wingdings" charset="2"/>
              <a:buChar char="q"/>
            </a:pPr>
            <a:r>
              <a:rPr lang="en-US" sz="1400" b="1" dirty="0">
                <a:latin typeface="Times New Roman" pitchFamily="-112" charset="0"/>
              </a:rPr>
              <a:t> </a:t>
            </a:r>
            <a:r>
              <a:rPr lang="en-US" sz="1400" b="1" dirty="0" err="1">
                <a:latin typeface="Times New Roman" pitchFamily="-112" charset="0"/>
              </a:rPr>
              <a:t>t</a:t>
            </a:r>
            <a:r>
              <a:rPr lang="en-US" sz="1400" b="1" dirty="0">
                <a:latin typeface="Times New Roman" pitchFamily="-112" charset="0"/>
              </a:rPr>
              <a:t> = (p-p’)</a:t>
            </a:r>
            <a:r>
              <a:rPr lang="en-US" sz="1400" b="1" baseline="30000" dirty="0">
                <a:latin typeface="Times New Roman" pitchFamily="-112" charset="0"/>
              </a:rPr>
              <a:t>2</a:t>
            </a:r>
            <a:endParaRPr lang="en-US" sz="1400" b="1" dirty="0">
              <a:latin typeface="Times New Roman" pitchFamily="-112" charset="0"/>
              <a:ea typeface="Times New Roman" pitchFamily="-112" charset="0"/>
              <a:cs typeface="Times New Roman" pitchFamily="-112" charset="0"/>
            </a:endParaRPr>
          </a:p>
          <a:p>
            <a:pPr>
              <a:buClr>
                <a:srgbClr val="CC66FF"/>
              </a:buClr>
              <a:buFont typeface="Wingdings" charset="2"/>
              <a:buChar char="q"/>
            </a:pPr>
            <a:r>
              <a:rPr lang="en-US" sz="1400" b="1" dirty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 </a:t>
            </a:r>
            <a:r>
              <a:rPr lang="en-US" sz="1400" b="1" dirty="0" err="1">
                <a:latin typeface="Symbol" pitchFamily="-112" charset="2"/>
                <a:ea typeface="Times New Roman" pitchFamily="-112" charset="0"/>
                <a:cs typeface="Times New Roman" pitchFamily="-112" charset="0"/>
              </a:rPr>
              <a:t>x</a:t>
            </a:r>
            <a:r>
              <a:rPr lang="en-US" sz="1400" b="1" dirty="0">
                <a:latin typeface="Symbol" pitchFamily="-112" charset="2"/>
                <a:ea typeface="Times New Roman" pitchFamily="-112" charset="0"/>
                <a:cs typeface="Times New Roman" pitchFamily="-112" charset="0"/>
              </a:rPr>
              <a:t> </a:t>
            </a:r>
            <a:r>
              <a:rPr lang="en-US" sz="1400" b="1" dirty="0" err="1">
                <a:latin typeface="Symbol" pitchFamily="-112" charset="2"/>
                <a:ea typeface="Times New Roman" pitchFamily="-112" charset="0"/>
                <a:cs typeface="Times New Roman" pitchFamily="-112" charset="0"/>
                <a:sym typeface="Symbol" pitchFamily="-112" charset="2"/>
              </a:rPr>
              <a:t></a:t>
            </a:r>
            <a:r>
              <a:rPr lang="en-US" sz="1400" b="1" dirty="0">
                <a:latin typeface="Symbol" pitchFamily="-112" charset="2"/>
                <a:ea typeface="Times New Roman" pitchFamily="-112" charset="0"/>
                <a:cs typeface="Times New Roman" pitchFamily="-112" charset="0"/>
                <a:sym typeface="Symbol" pitchFamily="-112" charset="2"/>
              </a:rPr>
              <a:t> </a:t>
            </a:r>
            <a:r>
              <a:rPr lang="en-US" sz="1400" b="1" dirty="0">
                <a:latin typeface="Times New Roman" pitchFamily="-112" charset="0"/>
                <a:ea typeface="Times New Roman" pitchFamily="-112" charset="0"/>
                <a:cs typeface="Times New Roman" pitchFamily="-112" charset="0"/>
                <a:sym typeface="Symbol" pitchFamily="-112" charset="2"/>
              </a:rPr>
              <a:t>x</a:t>
            </a:r>
            <a:r>
              <a:rPr lang="en-US" sz="1400" b="1" baseline="-25000" dirty="0">
                <a:latin typeface="Times New Roman" pitchFamily="-112" charset="0"/>
                <a:ea typeface="Times New Roman" pitchFamily="-112" charset="0"/>
                <a:cs typeface="Times New Roman" pitchFamily="-112" charset="0"/>
                <a:sym typeface="Symbol" pitchFamily="-112" charset="2"/>
              </a:rPr>
              <a:t>B</a:t>
            </a:r>
            <a:r>
              <a:rPr lang="en-US" sz="1400" b="1" dirty="0">
                <a:latin typeface="Times New Roman" pitchFamily="-112" charset="0"/>
                <a:ea typeface="Times New Roman" pitchFamily="-112" charset="0"/>
                <a:cs typeface="Times New Roman" pitchFamily="-112" charset="0"/>
                <a:sym typeface="Symbol" pitchFamily="-112" charset="2"/>
              </a:rPr>
              <a:t>/(2-x</a:t>
            </a:r>
            <a:r>
              <a:rPr lang="en-US" sz="1400" b="1" baseline="-25000" dirty="0">
                <a:latin typeface="Times New Roman" pitchFamily="-112" charset="0"/>
                <a:ea typeface="Times New Roman" pitchFamily="-112" charset="0"/>
                <a:cs typeface="Times New Roman" pitchFamily="-112" charset="0"/>
                <a:sym typeface="Symbol" pitchFamily="-112" charset="2"/>
              </a:rPr>
              <a:t>B</a:t>
            </a:r>
            <a:r>
              <a:rPr lang="en-US" sz="1400" b="1" dirty="0">
                <a:latin typeface="Times New Roman" pitchFamily="-112" charset="0"/>
                <a:ea typeface="Times New Roman" pitchFamily="-112" charset="0"/>
                <a:cs typeface="Times New Roman" pitchFamily="-112" charset="0"/>
                <a:sym typeface="Symbol" pitchFamily="-112" charset="2"/>
              </a:rPr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accessing GPDs: some caveats</a:t>
            </a:r>
            <a:endParaRPr lang="en-US" dirty="0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             STAR Meeting April 2012</a:t>
            </a:r>
            <a:endParaRPr lang="it-IT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7070E-4959-394B-94B2-738581DC7C3F}" type="slidenum">
              <a:rPr lang="it-IT" smtClean="0"/>
              <a:pPr/>
              <a:t>6</a:t>
            </a:fld>
            <a:endParaRPr lang="it-IT" dirty="0"/>
          </a:p>
        </p:txBody>
      </p:sp>
      <p:grpSp>
        <p:nvGrpSpPr>
          <p:cNvPr id="53" name="Group 52"/>
          <p:cNvGrpSpPr/>
          <p:nvPr/>
        </p:nvGrpSpPr>
        <p:grpSpPr>
          <a:xfrm>
            <a:off x="440797" y="4033159"/>
            <a:ext cx="4330700" cy="2764136"/>
            <a:chOff x="847197" y="3893459"/>
            <a:chExt cx="4330700" cy="2764136"/>
          </a:xfrm>
        </p:grpSpPr>
        <p:pic>
          <p:nvPicPr>
            <p:cNvPr id="475152" name="Picture 16" descr="spddt_fig"/>
            <p:cNvPicPr>
              <a:picLocks noChangeAspect="1" noChangeArrowheads="1"/>
            </p:cNvPicPr>
            <p:nvPr/>
          </p:nvPicPr>
          <p:blipFill>
            <a:blip r:embed="rId4"/>
            <a:srcRect t="5919" b="5919"/>
            <a:stretch>
              <a:fillRect/>
            </a:stretch>
          </p:blipFill>
          <p:spPr bwMode="auto">
            <a:xfrm>
              <a:off x="847197" y="3893459"/>
              <a:ext cx="4330700" cy="2764136"/>
            </a:xfrm>
            <a:prstGeom prst="rect">
              <a:avLst/>
            </a:prstGeom>
            <a:noFill/>
          </p:spPr>
        </p:pic>
        <p:sp>
          <p:nvSpPr>
            <p:cNvPr id="51" name="Freeform 50"/>
            <p:cNvSpPr/>
            <p:nvPr/>
          </p:nvSpPr>
          <p:spPr>
            <a:xfrm>
              <a:off x="1574800" y="5867400"/>
              <a:ext cx="3013422" cy="444500"/>
            </a:xfrm>
            <a:custGeom>
              <a:avLst/>
              <a:gdLst>
                <a:gd name="connsiteX0" fmla="*/ 0 w 3013422"/>
                <a:gd name="connsiteY0" fmla="*/ 0 h 444500"/>
                <a:gd name="connsiteX1" fmla="*/ 38100 w 3013422"/>
                <a:gd name="connsiteY1" fmla="*/ 12700 h 444500"/>
                <a:gd name="connsiteX2" fmla="*/ 76200 w 3013422"/>
                <a:gd name="connsiteY2" fmla="*/ 38100 h 444500"/>
                <a:gd name="connsiteX3" fmla="*/ 1130300 w 3013422"/>
                <a:gd name="connsiteY3" fmla="*/ 50800 h 444500"/>
                <a:gd name="connsiteX4" fmla="*/ 1257300 w 3013422"/>
                <a:gd name="connsiteY4" fmla="*/ 76200 h 444500"/>
                <a:gd name="connsiteX5" fmla="*/ 1295400 w 3013422"/>
                <a:gd name="connsiteY5" fmla="*/ 88900 h 444500"/>
                <a:gd name="connsiteX6" fmla="*/ 1676400 w 3013422"/>
                <a:gd name="connsiteY6" fmla="*/ 114300 h 444500"/>
                <a:gd name="connsiteX7" fmla="*/ 1727200 w 3013422"/>
                <a:gd name="connsiteY7" fmla="*/ 127000 h 444500"/>
                <a:gd name="connsiteX8" fmla="*/ 1765300 w 3013422"/>
                <a:gd name="connsiteY8" fmla="*/ 139700 h 444500"/>
                <a:gd name="connsiteX9" fmla="*/ 1968500 w 3013422"/>
                <a:gd name="connsiteY9" fmla="*/ 177800 h 444500"/>
                <a:gd name="connsiteX10" fmla="*/ 2171700 w 3013422"/>
                <a:gd name="connsiteY10" fmla="*/ 203200 h 444500"/>
                <a:gd name="connsiteX11" fmla="*/ 2349500 w 3013422"/>
                <a:gd name="connsiteY11" fmla="*/ 215900 h 444500"/>
                <a:gd name="connsiteX12" fmla="*/ 2387600 w 3013422"/>
                <a:gd name="connsiteY12" fmla="*/ 228600 h 444500"/>
                <a:gd name="connsiteX13" fmla="*/ 2438400 w 3013422"/>
                <a:gd name="connsiteY13" fmla="*/ 241300 h 444500"/>
                <a:gd name="connsiteX14" fmla="*/ 2476500 w 3013422"/>
                <a:gd name="connsiteY14" fmla="*/ 266700 h 444500"/>
                <a:gd name="connsiteX15" fmla="*/ 2603500 w 3013422"/>
                <a:gd name="connsiteY15" fmla="*/ 292100 h 444500"/>
                <a:gd name="connsiteX16" fmla="*/ 2667000 w 3013422"/>
                <a:gd name="connsiteY16" fmla="*/ 304800 h 444500"/>
                <a:gd name="connsiteX17" fmla="*/ 2781300 w 3013422"/>
                <a:gd name="connsiteY17" fmla="*/ 330200 h 444500"/>
                <a:gd name="connsiteX18" fmla="*/ 2857500 w 3013422"/>
                <a:gd name="connsiteY18" fmla="*/ 342900 h 444500"/>
                <a:gd name="connsiteX19" fmla="*/ 2971800 w 3013422"/>
                <a:gd name="connsiteY19" fmla="*/ 406400 h 444500"/>
                <a:gd name="connsiteX20" fmla="*/ 3009900 w 3013422"/>
                <a:gd name="connsiteY20" fmla="*/ 444500 h 444500"/>
                <a:gd name="connsiteX21" fmla="*/ 3009900 w 3013422"/>
                <a:gd name="connsiteY21" fmla="*/ 44450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13422" h="444500">
                  <a:moveTo>
                    <a:pt x="0" y="0"/>
                  </a:moveTo>
                  <a:cubicBezTo>
                    <a:pt x="12700" y="4233"/>
                    <a:pt x="26126" y="6713"/>
                    <a:pt x="38100" y="12700"/>
                  </a:cubicBezTo>
                  <a:cubicBezTo>
                    <a:pt x="51752" y="19526"/>
                    <a:pt x="60946" y="37568"/>
                    <a:pt x="76200" y="38100"/>
                  </a:cubicBezTo>
                  <a:cubicBezTo>
                    <a:pt x="427379" y="50350"/>
                    <a:pt x="778933" y="46567"/>
                    <a:pt x="1130300" y="50800"/>
                  </a:cubicBezTo>
                  <a:cubicBezTo>
                    <a:pt x="1190177" y="60780"/>
                    <a:pt x="1204253" y="61044"/>
                    <a:pt x="1257300" y="76200"/>
                  </a:cubicBezTo>
                  <a:cubicBezTo>
                    <a:pt x="1270172" y="79878"/>
                    <a:pt x="1282169" y="86864"/>
                    <a:pt x="1295400" y="88900"/>
                  </a:cubicBezTo>
                  <a:cubicBezTo>
                    <a:pt x="1397162" y="104556"/>
                    <a:pt x="1598273" y="110394"/>
                    <a:pt x="1676400" y="114300"/>
                  </a:cubicBezTo>
                  <a:cubicBezTo>
                    <a:pt x="1693333" y="118533"/>
                    <a:pt x="1710417" y="122205"/>
                    <a:pt x="1727200" y="127000"/>
                  </a:cubicBezTo>
                  <a:cubicBezTo>
                    <a:pt x="1740072" y="130678"/>
                    <a:pt x="1752256" y="136690"/>
                    <a:pt x="1765300" y="139700"/>
                  </a:cubicBezTo>
                  <a:cubicBezTo>
                    <a:pt x="1823459" y="153121"/>
                    <a:pt x="1905838" y="168160"/>
                    <a:pt x="1968500" y="177800"/>
                  </a:cubicBezTo>
                  <a:cubicBezTo>
                    <a:pt x="2033890" y="187860"/>
                    <a:pt x="2106355" y="197518"/>
                    <a:pt x="2171700" y="203200"/>
                  </a:cubicBezTo>
                  <a:cubicBezTo>
                    <a:pt x="2230894" y="208347"/>
                    <a:pt x="2290233" y="211667"/>
                    <a:pt x="2349500" y="215900"/>
                  </a:cubicBezTo>
                  <a:cubicBezTo>
                    <a:pt x="2362200" y="220133"/>
                    <a:pt x="2374728" y="224922"/>
                    <a:pt x="2387600" y="228600"/>
                  </a:cubicBezTo>
                  <a:cubicBezTo>
                    <a:pt x="2404383" y="233395"/>
                    <a:pt x="2422357" y="234424"/>
                    <a:pt x="2438400" y="241300"/>
                  </a:cubicBezTo>
                  <a:cubicBezTo>
                    <a:pt x="2452429" y="247313"/>
                    <a:pt x="2461911" y="262211"/>
                    <a:pt x="2476500" y="266700"/>
                  </a:cubicBezTo>
                  <a:cubicBezTo>
                    <a:pt x="2517763" y="279396"/>
                    <a:pt x="2561167" y="283633"/>
                    <a:pt x="2603500" y="292100"/>
                  </a:cubicBezTo>
                  <a:cubicBezTo>
                    <a:pt x="2624667" y="296333"/>
                    <a:pt x="2646059" y="299565"/>
                    <a:pt x="2667000" y="304800"/>
                  </a:cubicBezTo>
                  <a:cubicBezTo>
                    <a:pt x="2721358" y="318390"/>
                    <a:pt x="2722182" y="319451"/>
                    <a:pt x="2781300" y="330200"/>
                  </a:cubicBezTo>
                  <a:cubicBezTo>
                    <a:pt x="2806635" y="334806"/>
                    <a:pt x="2832363" y="337314"/>
                    <a:pt x="2857500" y="342900"/>
                  </a:cubicBezTo>
                  <a:cubicBezTo>
                    <a:pt x="2907795" y="354077"/>
                    <a:pt x="2922692" y="373661"/>
                    <a:pt x="2971800" y="406400"/>
                  </a:cubicBezTo>
                  <a:cubicBezTo>
                    <a:pt x="3013422" y="434148"/>
                    <a:pt x="3009900" y="416536"/>
                    <a:pt x="3009900" y="444500"/>
                  </a:cubicBezTo>
                  <a:lnTo>
                    <a:pt x="3009900" y="444500"/>
                  </a:lnTo>
                </a:path>
              </a:pathLst>
            </a:custGeom>
            <a:ln w="38100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2" name="Object 51"/>
            <p:cNvGraphicFramePr>
              <a:graphicFrameLocks noChangeAspect="1"/>
            </p:cNvGraphicFramePr>
            <p:nvPr/>
          </p:nvGraphicFramePr>
          <p:xfrm>
            <a:off x="2905125" y="5981700"/>
            <a:ext cx="2667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458" name="Equation" r:id="rId5" imgW="266700" imgH="241300" progId="Equation.DSMT4">
                    <p:embed/>
                  </p:oleObj>
                </mc:Choice>
                <mc:Fallback>
                  <p:oleObj name="Equation" r:id="rId5" imgW="266700" imgH="24130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5125" y="5981700"/>
                          <a:ext cx="266700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5149" name="Text Box 13"/>
          <p:cNvSpPr txBox="1">
            <a:spLocks noChangeArrowheads="1"/>
          </p:cNvSpPr>
          <p:nvPr/>
        </p:nvSpPr>
        <p:spPr bwMode="auto">
          <a:xfrm>
            <a:off x="404262" y="1478488"/>
            <a:ext cx="8663538" cy="74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Clr>
                <a:srgbClr val="CC66FF"/>
              </a:buClr>
              <a:buFont typeface="Wingdings" charset="2"/>
              <a:buChar char="q"/>
            </a:pPr>
            <a:r>
              <a:rPr lang="en-US" sz="1800" dirty="0" smtClean="0"/>
              <a:t> </a:t>
            </a:r>
            <a:r>
              <a:rPr lang="en-US" sz="1800" b="1" dirty="0" smtClean="0">
                <a:latin typeface="Comic Sans MS"/>
                <a:cs typeface="Comic Sans MS"/>
              </a:rPr>
              <a:t>apart </a:t>
            </a:r>
            <a:r>
              <a:rPr lang="en-US" sz="1800" b="1" dirty="0">
                <a:latin typeface="Comic Sans MS"/>
                <a:cs typeface="Comic Sans MS"/>
              </a:rPr>
              <a:t>from cross-over trajectory </a:t>
            </a:r>
            <a:r>
              <a:rPr lang="en-US" b="1" dirty="0">
                <a:solidFill>
                  <a:schemeClr val="tx1"/>
                </a:solidFill>
                <a:latin typeface="Comic Sans MS"/>
                <a:cs typeface="Comic Sans MS"/>
              </a:rPr>
              <a:t>(</a:t>
            </a:r>
            <a:r>
              <a:rPr lang="en-US" b="1" dirty="0" err="1">
                <a:solidFill>
                  <a:schemeClr val="tx1"/>
                </a:solidFill>
                <a:latin typeface="Comic Sans MS"/>
                <a:cs typeface="Comic Sans MS"/>
              </a:rPr>
              <a:t>x</a:t>
            </a:r>
            <a:r>
              <a:rPr lang="en-US" b="1" dirty="0">
                <a:solidFill>
                  <a:schemeClr val="tx1"/>
                </a:solidFill>
                <a:latin typeface="Comic Sans MS"/>
                <a:cs typeface="Comic Sans MS"/>
              </a:rPr>
              <a:t>=</a:t>
            </a:r>
            <a:r>
              <a:rPr lang="en-US" b="1" dirty="0" err="1">
                <a:solidFill>
                  <a:schemeClr val="tx1"/>
                </a:solidFill>
                <a:latin typeface="Symbol" charset="2"/>
                <a:cs typeface="Symbol" charset="2"/>
              </a:rPr>
              <a:t>x</a:t>
            </a:r>
            <a:r>
              <a:rPr lang="en-US" b="1" dirty="0">
                <a:solidFill>
                  <a:schemeClr val="tx1"/>
                </a:solidFill>
                <a:latin typeface="Comic Sans MS"/>
                <a:cs typeface="Comic Sans MS"/>
              </a:rPr>
              <a:t>)</a:t>
            </a:r>
            <a:r>
              <a:rPr lang="en-US" sz="1800" b="1" dirty="0">
                <a:latin typeface="Comic Sans MS"/>
                <a:cs typeface="Comic Sans MS"/>
              </a:rPr>
              <a:t> </a:t>
            </a:r>
            <a:r>
              <a:rPr lang="en-US" sz="1800" b="1" dirty="0" err="1">
                <a:latin typeface="Comic Sans MS"/>
                <a:cs typeface="Comic Sans MS"/>
              </a:rPr>
              <a:t>GPDs</a:t>
            </a:r>
            <a:r>
              <a:rPr lang="en-US" sz="1800" b="1" dirty="0">
                <a:latin typeface="Comic Sans MS"/>
                <a:cs typeface="Comic Sans MS"/>
              </a:rPr>
              <a:t> not </a:t>
            </a:r>
            <a:r>
              <a:rPr lang="en-US" sz="1800" b="1" dirty="0" smtClean="0">
                <a:latin typeface="Comic Sans MS"/>
                <a:cs typeface="Comic Sans MS"/>
              </a:rPr>
              <a:t>directly</a:t>
            </a:r>
            <a:r>
              <a:rPr lang="en-US" b="1" dirty="0" smtClean="0">
                <a:latin typeface="Comic Sans MS"/>
                <a:cs typeface="Comic Sans MS"/>
              </a:rPr>
              <a:t> </a:t>
            </a:r>
            <a:r>
              <a:rPr lang="en-US" sz="1800" b="1" dirty="0" smtClean="0">
                <a:latin typeface="Comic Sans MS"/>
                <a:cs typeface="Comic Sans MS"/>
              </a:rPr>
              <a:t>accessible</a:t>
            </a:r>
            <a:r>
              <a:rPr lang="en-US" sz="1800" b="1" dirty="0">
                <a:latin typeface="Comic Sans MS"/>
                <a:cs typeface="Comic Sans MS"/>
              </a:rPr>
              <a:t>:</a:t>
            </a:r>
            <a:r>
              <a:rPr lang="en-US" sz="1800" b="1" dirty="0" smtClean="0">
                <a:latin typeface="Comic Sans MS"/>
                <a:cs typeface="Comic Sans MS"/>
              </a:rPr>
              <a:t>     </a:t>
            </a:r>
          </a:p>
          <a:p>
            <a:pPr>
              <a:lnSpc>
                <a:spcPct val="120000"/>
              </a:lnSpc>
              <a:buClr>
                <a:srgbClr val="CC66FF"/>
              </a:buClr>
            </a:pPr>
            <a:r>
              <a:rPr lang="en-US" b="1" dirty="0" smtClean="0">
                <a:solidFill>
                  <a:srgbClr val="CC66FF"/>
                </a:solidFill>
                <a:latin typeface="Comic Sans MS"/>
                <a:cs typeface="Comic Sans MS"/>
              </a:rPr>
              <a:t>   </a:t>
            </a:r>
            <a:r>
              <a:rPr lang="en-US" sz="1800" b="1" dirty="0" err="1" smtClean="0">
                <a:solidFill>
                  <a:srgbClr val="CC66FF"/>
                </a:solidFill>
                <a:latin typeface="Comic Sans MS"/>
                <a:cs typeface="Comic Sans MS"/>
              </a:rPr>
              <a:t>deconvolution</a:t>
            </a:r>
            <a:r>
              <a:rPr lang="en-US" sz="1800" b="1" dirty="0" smtClean="0">
                <a:solidFill>
                  <a:srgbClr val="CC66FF"/>
                </a:solidFill>
                <a:latin typeface="Comic Sans MS"/>
                <a:cs typeface="Comic Sans MS"/>
              </a:rPr>
              <a:t> </a:t>
            </a:r>
            <a:r>
              <a:rPr lang="en-US" sz="1800" b="1" dirty="0">
                <a:solidFill>
                  <a:srgbClr val="CC66FF"/>
                </a:solidFill>
                <a:latin typeface="Comic Sans MS"/>
                <a:cs typeface="Comic Sans MS"/>
              </a:rPr>
              <a:t>needed ! (model dependent)</a:t>
            </a:r>
            <a:endParaRPr lang="it-IT" sz="1800" b="1" dirty="0">
              <a:solidFill>
                <a:srgbClr val="CC66FF"/>
              </a:solidFill>
              <a:latin typeface="Comic Sans MS"/>
              <a:cs typeface="Comic Sans MS"/>
            </a:endParaRPr>
          </a:p>
        </p:txBody>
      </p:sp>
      <p:sp>
        <p:nvSpPr>
          <p:cNvPr id="475145" name="Text Box 9"/>
          <p:cNvSpPr txBox="1">
            <a:spLocks noChangeArrowheads="1"/>
          </p:cNvSpPr>
          <p:nvPr/>
        </p:nvSpPr>
        <p:spPr bwMode="auto">
          <a:xfrm>
            <a:off x="153988" y="633942"/>
            <a:ext cx="67762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>
                <a:srgbClr val="CC66FF"/>
              </a:buClr>
              <a:buSzPct val="100000"/>
              <a:buFont typeface="Wingdings" charset="2"/>
              <a:buChar char="q"/>
            </a:pPr>
            <a:r>
              <a:rPr lang="en-US" b="1" dirty="0">
                <a:latin typeface="Comic Sans MS"/>
                <a:cs typeface="Comic Sans MS"/>
              </a:rPr>
              <a:t>           </a:t>
            </a:r>
            <a:r>
              <a:rPr lang="en-US" b="1" dirty="0" smtClean="0">
                <a:latin typeface="Comic Sans MS"/>
                <a:cs typeface="Comic Sans MS"/>
              </a:rPr>
              <a:t>     but </a:t>
            </a:r>
            <a:r>
              <a:rPr lang="en-US" b="1" dirty="0">
                <a:latin typeface="Comic Sans MS"/>
                <a:cs typeface="Comic Sans MS"/>
              </a:rPr>
              <a:t>only </a:t>
            </a:r>
            <a:r>
              <a:rPr lang="en-US" b="1" dirty="0" err="1">
                <a:solidFill>
                  <a:schemeClr val="tx1"/>
                </a:solidFill>
                <a:latin typeface="Symbol" charset="2"/>
                <a:cs typeface="Symbol" charset="2"/>
              </a:rPr>
              <a:t>x</a:t>
            </a:r>
            <a:r>
              <a:rPr lang="en-US" b="1" dirty="0">
                <a:latin typeface="Comic Sans MS"/>
                <a:cs typeface="Comic Sans MS"/>
              </a:rPr>
              <a:t> and </a:t>
            </a:r>
            <a:r>
              <a:rPr lang="en-US" b="1" dirty="0" err="1">
                <a:solidFill>
                  <a:schemeClr val="tx1"/>
                </a:solidFill>
                <a:latin typeface="Comic Sans MS"/>
                <a:cs typeface="Comic Sans MS"/>
              </a:rPr>
              <a:t>t</a:t>
            </a:r>
            <a:r>
              <a:rPr lang="en-US" b="1" dirty="0" smtClean="0">
                <a:latin typeface="Comic Sans MS"/>
                <a:cs typeface="Comic Sans MS"/>
              </a:rPr>
              <a:t> accessible </a:t>
            </a:r>
            <a:r>
              <a:rPr lang="en-US" b="1" dirty="0">
                <a:latin typeface="Comic Sans MS"/>
                <a:cs typeface="Comic Sans MS"/>
              </a:rPr>
              <a:t>experimentally </a:t>
            </a:r>
            <a:endParaRPr lang="it-IT" b="1" dirty="0">
              <a:latin typeface="Comic Sans MS"/>
              <a:cs typeface="Comic Sans MS"/>
            </a:endParaRPr>
          </a:p>
        </p:txBody>
      </p:sp>
      <p:sp>
        <p:nvSpPr>
          <p:cNvPr id="475138" name="Rectangle 2"/>
          <p:cNvSpPr>
            <a:spLocks noChangeArrowheads="1"/>
          </p:cNvSpPr>
          <p:nvPr/>
        </p:nvSpPr>
        <p:spPr bwMode="auto">
          <a:xfrm>
            <a:off x="1717675" y="6016625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5139" name="AutoShape 3"/>
          <p:cNvSpPr>
            <a:spLocks noChangeArrowheads="1"/>
          </p:cNvSpPr>
          <p:nvPr/>
        </p:nvSpPr>
        <p:spPr bwMode="auto">
          <a:xfrm>
            <a:off x="2005013" y="5368925"/>
            <a:ext cx="1439862" cy="4318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75144" name="Object 8"/>
          <p:cNvGraphicFramePr>
            <a:graphicFrameLocks noChangeAspect="1"/>
          </p:cNvGraphicFramePr>
          <p:nvPr/>
        </p:nvGraphicFramePr>
        <p:xfrm>
          <a:off x="455062" y="571474"/>
          <a:ext cx="151288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59" name="Equation" r:id="rId7" imgW="800100" imgH="266700" progId="Equation.DSMT4">
                  <p:embed/>
                </p:oleObj>
              </mc:Choice>
              <mc:Fallback>
                <p:oleObj name="Equation" r:id="rId7" imgW="800100" imgH="2667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062" y="571474"/>
                        <a:ext cx="1512888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5146" name="Text Box 10"/>
          <p:cNvSpPr txBox="1">
            <a:spLocks noChangeArrowheads="1"/>
          </p:cNvSpPr>
          <p:nvPr/>
        </p:nvSpPr>
        <p:spPr bwMode="auto">
          <a:xfrm>
            <a:off x="153988" y="1083205"/>
            <a:ext cx="45961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>
                <a:srgbClr val="CC66FF"/>
              </a:buClr>
              <a:buSzPct val="100000"/>
              <a:buFont typeface="Wingdings" charset="2"/>
              <a:buChar char="q"/>
            </a:pPr>
            <a:r>
              <a:rPr lang="en-US" dirty="0" smtClean="0"/>
              <a:t> </a:t>
            </a:r>
            <a:r>
              <a:rPr lang="en-US" b="1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x</a:t>
            </a:r>
            <a:r>
              <a:rPr lang="en-US" b="1" dirty="0" smtClean="0">
                <a:latin typeface="Comic Sans MS"/>
                <a:cs typeface="Comic Sans MS"/>
              </a:rPr>
              <a:t> </a:t>
            </a:r>
            <a:r>
              <a:rPr lang="en-US" b="1" dirty="0">
                <a:latin typeface="Comic Sans MS"/>
                <a:cs typeface="Comic Sans MS"/>
              </a:rPr>
              <a:t>is</a:t>
            </a:r>
            <a:r>
              <a:rPr lang="en-US" b="1" dirty="0" smtClean="0">
                <a:latin typeface="Comic Sans MS"/>
                <a:cs typeface="Comic Sans MS"/>
              </a:rPr>
              <a:t> not </a:t>
            </a:r>
            <a:r>
              <a:rPr lang="en-US" b="1" dirty="0" err="1" smtClean="0">
                <a:latin typeface="Comic Sans MS"/>
                <a:cs typeface="Comic Sans MS"/>
              </a:rPr>
              <a:t>acessible</a:t>
            </a:r>
            <a:r>
              <a:rPr lang="en-US" b="1" dirty="0" smtClean="0">
                <a:latin typeface="Comic Sans MS"/>
                <a:cs typeface="Comic Sans MS"/>
              </a:rPr>
              <a:t> (</a:t>
            </a:r>
            <a:r>
              <a:rPr lang="en-US" b="1" dirty="0">
                <a:latin typeface="Comic Sans MS"/>
                <a:cs typeface="Comic Sans MS"/>
              </a:rPr>
              <a:t>integrated over):</a:t>
            </a:r>
            <a:endParaRPr lang="it-IT" b="1" dirty="0">
              <a:latin typeface="Comic Sans MS"/>
              <a:cs typeface="Comic Sans MS"/>
            </a:endParaRPr>
          </a:p>
        </p:txBody>
      </p:sp>
      <p:sp>
        <p:nvSpPr>
          <p:cNvPr id="475147" name="Text Box 11"/>
          <p:cNvSpPr txBox="1">
            <a:spLocks noChangeArrowheads="1"/>
          </p:cNvSpPr>
          <p:nvPr/>
        </p:nvSpPr>
        <p:spPr bwMode="auto">
          <a:xfrm>
            <a:off x="404262" y="2230963"/>
            <a:ext cx="5234517" cy="74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Clr>
                <a:srgbClr val="CC66FF"/>
              </a:buClr>
              <a:buSzPct val="100000"/>
              <a:buFont typeface="Wingdings" charset="2"/>
              <a:buChar char="q"/>
            </a:pPr>
            <a:r>
              <a:rPr lang="en-US" dirty="0" smtClean="0">
                <a:solidFill>
                  <a:srgbClr val="CC66FF"/>
                </a:solidFill>
                <a:sym typeface="Wingdings"/>
              </a:rPr>
              <a:t> </a:t>
            </a:r>
            <a:r>
              <a:rPr lang="en-US" sz="1800" b="1" dirty="0" smtClean="0">
                <a:solidFill>
                  <a:srgbClr val="CC66FF"/>
                </a:solidFill>
                <a:latin typeface="Comic Sans MS"/>
                <a:cs typeface="Comic Sans MS"/>
              </a:rPr>
              <a:t>GPD </a:t>
            </a:r>
            <a:r>
              <a:rPr lang="en-US" sz="1800" b="1" dirty="0">
                <a:solidFill>
                  <a:srgbClr val="CC66FF"/>
                </a:solidFill>
                <a:latin typeface="Comic Sans MS"/>
                <a:cs typeface="Comic Sans MS"/>
              </a:rPr>
              <a:t>moments cannot be directly revealed, </a:t>
            </a:r>
          </a:p>
          <a:p>
            <a:pPr>
              <a:lnSpc>
                <a:spcPct val="120000"/>
              </a:lnSpc>
              <a:buFont typeface="Wingdings" charset="2"/>
              <a:buNone/>
            </a:pPr>
            <a:r>
              <a:rPr lang="en-US" sz="1800" b="1" dirty="0" smtClean="0">
                <a:latin typeface="Comic Sans MS"/>
                <a:cs typeface="Comic Sans MS"/>
              </a:rPr>
              <a:t>   extrapolations </a:t>
            </a:r>
            <a:r>
              <a:rPr lang="en-US" b="1" dirty="0" err="1">
                <a:solidFill>
                  <a:srgbClr val="CC66FF"/>
                </a:solidFill>
                <a:latin typeface="Comic Sans MS"/>
                <a:cs typeface="Comic Sans MS"/>
              </a:rPr>
              <a:t>t</a:t>
            </a:r>
            <a:r>
              <a:rPr lang="en-US" b="1" dirty="0" smtClean="0">
                <a:solidFill>
                  <a:srgbClr val="CC66FF"/>
                </a:solidFill>
                <a:latin typeface="Comic Sans MS"/>
                <a:cs typeface="Comic Sans MS"/>
              </a:rPr>
              <a:t> </a:t>
            </a:r>
            <a:r>
              <a:rPr lang="en-US" sz="1800" b="1" dirty="0" err="1" smtClean="0">
                <a:solidFill>
                  <a:srgbClr val="CC66FF"/>
                </a:solidFill>
                <a:latin typeface="Comic Sans MS"/>
                <a:cs typeface="Comic Sans MS"/>
                <a:sym typeface="Wingdings"/>
              </a:rPr>
              <a:t></a:t>
            </a:r>
            <a:r>
              <a:rPr lang="en-US" b="1" dirty="0" smtClean="0">
                <a:solidFill>
                  <a:srgbClr val="CC66FF"/>
                </a:solidFill>
                <a:latin typeface="Comic Sans MS"/>
                <a:cs typeface="Comic Sans MS"/>
              </a:rPr>
              <a:t> </a:t>
            </a:r>
            <a:r>
              <a:rPr lang="en-US" b="1" dirty="0">
                <a:solidFill>
                  <a:srgbClr val="CC66FF"/>
                </a:solidFill>
                <a:latin typeface="Comic Sans MS"/>
                <a:cs typeface="Comic Sans MS"/>
              </a:rPr>
              <a:t>0</a:t>
            </a:r>
            <a:r>
              <a:rPr lang="en-US" sz="1800" b="1" dirty="0">
                <a:solidFill>
                  <a:srgbClr val="CC66FF"/>
                </a:solidFill>
                <a:latin typeface="Comic Sans MS"/>
                <a:cs typeface="Comic Sans MS"/>
              </a:rPr>
              <a:t> </a:t>
            </a:r>
            <a:r>
              <a:rPr lang="en-US" sz="1800" b="1" dirty="0">
                <a:latin typeface="Comic Sans MS"/>
                <a:cs typeface="Comic Sans MS"/>
              </a:rPr>
              <a:t>are model </a:t>
            </a:r>
            <a:r>
              <a:rPr lang="en-US" sz="1800" b="1" dirty="0" smtClean="0">
                <a:latin typeface="Comic Sans MS"/>
                <a:cs typeface="Comic Sans MS"/>
              </a:rPr>
              <a:t>dependent</a:t>
            </a:r>
            <a:endParaRPr lang="it-IT" sz="1800" b="1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475155" name="Object 19"/>
          <p:cNvGraphicFramePr>
            <a:graphicFrameLocks noChangeAspect="1"/>
          </p:cNvGraphicFramePr>
          <p:nvPr/>
        </p:nvGraphicFramePr>
        <p:xfrm>
          <a:off x="477838" y="3036888"/>
          <a:ext cx="3738562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60" name="Equation" r:id="rId9" imgW="2387600" imgH="609600" progId="Equation.DSMT4">
                  <p:embed/>
                </p:oleObj>
              </mc:Choice>
              <mc:Fallback>
                <p:oleObj name="Equation" r:id="rId9" imgW="2387600" imgH="609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8" y="3036888"/>
                        <a:ext cx="3738562" cy="954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5158" name="Object 22"/>
          <p:cNvGraphicFramePr>
            <a:graphicFrameLocks noChangeAspect="1"/>
          </p:cNvGraphicFramePr>
          <p:nvPr/>
        </p:nvGraphicFramePr>
        <p:xfrm>
          <a:off x="3895725" y="3052763"/>
          <a:ext cx="4887913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61" name="Equation" r:id="rId11" imgW="3124200" imgH="609600" progId="Equation.DSMT4">
                  <p:embed/>
                </p:oleObj>
              </mc:Choice>
              <mc:Fallback>
                <p:oleObj name="Equation" r:id="rId11" imgW="3124200" imgH="609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5725" y="3052763"/>
                        <a:ext cx="4887913" cy="954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5160" name="Freeform 24"/>
          <p:cNvSpPr>
            <a:spLocks/>
          </p:cNvSpPr>
          <p:nvPr/>
        </p:nvSpPr>
        <p:spPr bwMode="auto">
          <a:xfrm>
            <a:off x="1779062" y="4994802"/>
            <a:ext cx="2592388" cy="250825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255" y="33"/>
              </a:cxn>
              <a:cxn ang="0">
                <a:pos x="454" y="33"/>
              </a:cxn>
              <a:cxn ang="0">
                <a:pos x="539" y="33"/>
              </a:cxn>
              <a:cxn ang="0">
                <a:pos x="596" y="5"/>
              </a:cxn>
              <a:cxn ang="0">
                <a:pos x="624" y="61"/>
              </a:cxn>
              <a:cxn ang="0">
                <a:pos x="681" y="61"/>
              </a:cxn>
              <a:cxn ang="0">
                <a:pos x="822" y="33"/>
              </a:cxn>
              <a:cxn ang="0">
                <a:pos x="1077" y="61"/>
              </a:cxn>
              <a:cxn ang="0">
                <a:pos x="1248" y="118"/>
              </a:cxn>
              <a:cxn ang="0">
                <a:pos x="1333" y="146"/>
              </a:cxn>
              <a:cxn ang="0">
                <a:pos x="1389" y="146"/>
              </a:cxn>
              <a:cxn ang="0">
                <a:pos x="1446" y="146"/>
              </a:cxn>
              <a:cxn ang="0">
                <a:pos x="1701" y="146"/>
              </a:cxn>
              <a:cxn ang="0">
                <a:pos x="1985" y="175"/>
              </a:cxn>
              <a:cxn ang="0">
                <a:pos x="2211" y="203"/>
              </a:cxn>
            </a:cxnLst>
            <a:rect l="0" t="0" r="r" b="b"/>
            <a:pathLst>
              <a:path w="2211" h="203">
                <a:moveTo>
                  <a:pt x="0" y="5"/>
                </a:moveTo>
                <a:cubicBezTo>
                  <a:pt x="89" y="16"/>
                  <a:pt x="179" y="28"/>
                  <a:pt x="255" y="33"/>
                </a:cubicBezTo>
                <a:cubicBezTo>
                  <a:pt x="331" y="38"/>
                  <a:pt x="407" y="33"/>
                  <a:pt x="454" y="33"/>
                </a:cubicBezTo>
                <a:cubicBezTo>
                  <a:pt x="501" y="33"/>
                  <a:pt x="515" y="38"/>
                  <a:pt x="539" y="33"/>
                </a:cubicBezTo>
                <a:cubicBezTo>
                  <a:pt x="563" y="28"/>
                  <a:pt x="582" y="0"/>
                  <a:pt x="596" y="5"/>
                </a:cubicBezTo>
                <a:cubicBezTo>
                  <a:pt x="610" y="10"/>
                  <a:pt x="610" y="52"/>
                  <a:pt x="624" y="61"/>
                </a:cubicBezTo>
                <a:cubicBezTo>
                  <a:pt x="638" y="70"/>
                  <a:pt x="648" y="66"/>
                  <a:pt x="681" y="61"/>
                </a:cubicBezTo>
                <a:cubicBezTo>
                  <a:pt x="714" y="56"/>
                  <a:pt x="756" y="33"/>
                  <a:pt x="822" y="33"/>
                </a:cubicBezTo>
                <a:cubicBezTo>
                  <a:pt x="888" y="33"/>
                  <a:pt x="1006" y="47"/>
                  <a:pt x="1077" y="61"/>
                </a:cubicBezTo>
                <a:cubicBezTo>
                  <a:pt x="1148" y="75"/>
                  <a:pt x="1205" y="104"/>
                  <a:pt x="1248" y="118"/>
                </a:cubicBezTo>
                <a:cubicBezTo>
                  <a:pt x="1291" y="132"/>
                  <a:pt x="1310" y="141"/>
                  <a:pt x="1333" y="146"/>
                </a:cubicBezTo>
                <a:cubicBezTo>
                  <a:pt x="1356" y="151"/>
                  <a:pt x="1370" y="146"/>
                  <a:pt x="1389" y="146"/>
                </a:cubicBezTo>
                <a:cubicBezTo>
                  <a:pt x="1408" y="146"/>
                  <a:pt x="1394" y="146"/>
                  <a:pt x="1446" y="146"/>
                </a:cubicBezTo>
                <a:cubicBezTo>
                  <a:pt x="1498" y="146"/>
                  <a:pt x="1611" y="141"/>
                  <a:pt x="1701" y="146"/>
                </a:cubicBezTo>
                <a:cubicBezTo>
                  <a:pt x="1791" y="151"/>
                  <a:pt x="1900" y="166"/>
                  <a:pt x="1985" y="175"/>
                </a:cubicBezTo>
                <a:cubicBezTo>
                  <a:pt x="2070" y="184"/>
                  <a:pt x="2140" y="193"/>
                  <a:pt x="2211" y="203"/>
                </a:cubicBezTo>
              </a:path>
            </a:pathLst>
          </a:custGeom>
          <a:noFill/>
          <a:ln w="57150" cmpd="sng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5161" name="Rectangle 25"/>
          <p:cNvSpPr>
            <a:spLocks noChangeArrowheads="1"/>
          </p:cNvSpPr>
          <p:nvPr/>
        </p:nvSpPr>
        <p:spPr bwMode="auto">
          <a:xfrm>
            <a:off x="4398175" y="3018342"/>
            <a:ext cx="1902614" cy="1008063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5163" name="Rectangle 27"/>
          <p:cNvSpPr>
            <a:spLocks noChangeArrowheads="1"/>
          </p:cNvSpPr>
          <p:nvPr/>
        </p:nvSpPr>
        <p:spPr bwMode="auto">
          <a:xfrm>
            <a:off x="6532563" y="3018342"/>
            <a:ext cx="1720850" cy="10080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5166" name="Text Box 30"/>
          <p:cNvSpPr txBox="1">
            <a:spLocks noChangeArrowheads="1"/>
          </p:cNvSpPr>
          <p:nvPr/>
        </p:nvSpPr>
        <p:spPr bwMode="auto">
          <a:xfrm>
            <a:off x="4850608" y="4994802"/>
            <a:ext cx="2900363" cy="52322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mic Sans MS"/>
                <a:cs typeface="Comic Sans MS"/>
              </a:rPr>
              <a:t>cross sections &amp; beam-charge asymmetry ~ </a:t>
            </a:r>
            <a:r>
              <a:rPr lang="en-US" sz="1400" b="1" dirty="0" err="1">
                <a:solidFill>
                  <a:schemeClr val="tx1"/>
                </a:solidFill>
                <a:latin typeface="Comic Sans MS"/>
                <a:cs typeface="Comic Sans MS"/>
              </a:rPr>
              <a:t>Re(T</a:t>
            </a:r>
            <a:r>
              <a:rPr lang="en-US" sz="1400" b="1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1400" b="1" baseline="30000" dirty="0">
                <a:solidFill>
                  <a:schemeClr val="tx1"/>
                </a:solidFill>
                <a:latin typeface="Comic Sans MS"/>
                <a:cs typeface="Comic Sans MS"/>
              </a:rPr>
              <a:t>DVCS </a:t>
            </a:r>
            <a:r>
              <a:rPr lang="en-US" sz="1400" b="1" dirty="0">
                <a:solidFill>
                  <a:schemeClr val="tx1"/>
                </a:solidFill>
                <a:latin typeface="Comic Sans MS"/>
                <a:cs typeface="Comic Sans MS"/>
              </a:rPr>
              <a:t>)</a:t>
            </a:r>
            <a:endParaRPr lang="it-IT" sz="1400" b="1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475168" name="Text Box 32"/>
          <p:cNvSpPr txBox="1">
            <a:spLocks noChangeArrowheads="1"/>
          </p:cNvSpPr>
          <p:nvPr/>
        </p:nvSpPr>
        <p:spPr bwMode="auto">
          <a:xfrm>
            <a:off x="4850608" y="5859790"/>
            <a:ext cx="2900362" cy="52322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mic Sans MS"/>
                <a:cs typeface="Comic Sans MS"/>
              </a:rPr>
              <a:t>beam or target-spin asymmetries ~ </a:t>
            </a:r>
            <a:r>
              <a:rPr lang="en-US" sz="1400" b="1" dirty="0" err="1">
                <a:solidFill>
                  <a:schemeClr val="tx1"/>
                </a:solidFill>
                <a:latin typeface="Comic Sans MS"/>
                <a:cs typeface="Comic Sans MS"/>
              </a:rPr>
              <a:t>Im(T</a:t>
            </a:r>
            <a:r>
              <a:rPr lang="en-US" sz="1400" b="1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1400" b="1" baseline="30000" dirty="0">
                <a:solidFill>
                  <a:schemeClr val="tx1"/>
                </a:solidFill>
                <a:latin typeface="Comic Sans MS"/>
                <a:cs typeface="Comic Sans MS"/>
              </a:rPr>
              <a:t>DVCS </a:t>
            </a:r>
            <a:r>
              <a:rPr lang="en-US" sz="14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)</a:t>
            </a:r>
            <a:endParaRPr lang="it-IT" sz="1400" b="1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1151467" y="4516967"/>
            <a:ext cx="1879600" cy="1499658"/>
          </a:xfrm>
          <a:custGeom>
            <a:avLst/>
            <a:gdLst>
              <a:gd name="connsiteX0" fmla="*/ 1879600 w 1879600"/>
              <a:gd name="connsiteY0" fmla="*/ 0 h 1451791"/>
              <a:gd name="connsiteX1" fmla="*/ 1854200 w 1879600"/>
              <a:gd name="connsiteY1" fmla="*/ 50800 h 1451791"/>
              <a:gd name="connsiteX2" fmla="*/ 1828800 w 1879600"/>
              <a:gd name="connsiteY2" fmla="*/ 59266 h 1451791"/>
              <a:gd name="connsiteX3" fmla="*/ 1778000 w 1879600"/>
              <a:gd name="connsiteY3" fmla="*/ 101600 h 1451791"/>
              <a:gd name="connsiteX4" fmla="*/ 1727200 w 1879600"/>
              <a:gd name="connsiteY4" fmla="*/ 135466 h 1451791"/>
              <a:gd name="connsiteX5" fmla="*/ 1710266 w 1879600"/>
              <a:gd name="connsiteY5" fmla="*/ 160866 h 1451791"/>
              <a:gd name="connsiteX6" fmla="*/ 1701800 w 1879600"/>
              <a:gd name="connsiteY6" fmla="*/ 186266 h 1451791"/>
              <a:gd name="connsiteX7" fmla="*/ 1659466 w 1879600"/>
              <a:gd name="connsiteY7" fmla="*/ 220133 h 1451791"/>
              <a:gd name="connsiteX8" fmla="*/ 1651000 w 1879600"/>
              <a:gd name="connsiteY8" fmla="*/ 254000 h 1451791"/>
              <a:gd name="connsiteX9" fmla="*/ 1634066 w 1879600"/>
              <a:gd name="connsiteY9" fmla="*/ 270933 h 1451791"/>
              <a:gd name="connsiteX10" fmla="*/ 1591733 w 1879600"/>
              <a:gd name="connsiteY10" fmla="*/ 321733 h 1451791"/>
              <a:gd name="connsiteX11" fmla="*/ 1583266 w 1879600"/>
              <a:gd name="connsiteY11" fmla="*/ 347133 h 1451791"/>
              <a:gd name="connsiteX12" fmla="*/ 1524000 w 1879600"/>
              <a:gd name="connsiteY12" fmla="*/ 406400 h 1451791"/>
              <a:gd name="connsiteX13" fmla="*/ 1507066 w 1879600"/>
              <a:gd name="connsiteY13" fmla="*/ 423333 h 1451791"/>
              <a:gd name="connsiteX14" fmla="*/ 1490133 w 1879600"/>
              <a:gd name="connsiteY14" fmla="*/ 448733 h 1451791"/>
              <a:gd name="connsiteX15" fmla="*/ 1464733 w 1879600"/>
              <a:gd name="connsiteY15" fmla="*/ 465666 h 1451791"/>
              <a:gd name="connsiteX16" fmla="*/ 1422400 w 1879600"/>
              <a:gd name="connsiteY16" fmla="*/ 499533 h 1451791"/>
              <a:gd name="connsiteX17" fmla="*/ 1405466 w 1879600"/>
              <a:gd name="connsiteY17" fmla="*/ 516466 h 1451791"/>
              <a:gd name="connsiteX18" fmla="*/ 1380066 w 1879600"/>
              <a:gd name="connsiteY18" fmla="*/ 533400 h 1451791"/>
              <a:gd name="connsiteX19" fmla="*/ 1346200 w 1879600"/>
              <a:gd name="connsiteY19" fmla="*/ 558800 h 1451791"/>
              <a:gd name="connsiteX20" fmla="*/ 1320800 w 1879600"/>
              <a:gd name="connsiteY20" fmla="*/ 575733 h 1451791"/>
              <a:gd name="connsiteX21" fmla="*/ 1286933 w 1879600"/>
              <a:gd name="connsiteY21" fmla="*/ 609600 h 1451791"/>
              <a:gd name="connsiteX22" fmla="*/ 1261533 w 1879600"/>
              <a:gd name="connsiteY22" fmla="*/ 635000 h 1451791"/>
              <a:gd name="connsiteX23" fmla="*/ 1227666 w 1879600"/>
              <a:gd name="connsiteY23" fmla="*/ 677333 h 1451791"/>
              <a:gd name="connsiteX24" fmla="*/ 1168400 w 1879600"/>
              <a:gd name="connsiteY24" fmla="*/ 711200 h 1451791"/>
              <a:gd name="connsiteX25" fmla="*/ 1143000 w 1879600"/>
              <a:gd name="connsiteY25" fmla="*/ 736600 h 1451791"/>
              <a:gd name="connsiteX26" fmla="*/ 1092200 w 1879600"/>
              <a:gd name="connsiteY26" fmla="*/ 770466 h 1451791"/>
              <a:gd name="connsiteX27" fmla="*/ 1049866 w 1879600"/>
              <a:gd name="connsiteY27" fmla="*/ 804333 h 1451791"/>
              <a:gd name="connsiteX28" fmla="*/ 1024466 w 1879600"/>
              <a:gd name="connsiteY28" fmla="*/ 829733 h 1451791"/>
              <a:gd name="connsiteX29" fmla="*/ 999066 w 1879600"/>
              <a:gd name="connsiteY29" fmla="*/ 846666 h 1451791"/>
              <a:gd name="connsiteX30" fmla="*/ 948266 w 1879600"/>
              <a:gd name="connsiteY30" fmla="*/ 897466 h 1451791"/>
              <a:gd name="connsiteX31" fmla="*/ 922866 w 1879600"/>
              <a:gd name="connsiteY31" fmla="*/ 914400 h 1451791"/>
              <a:gd name="connsiteX32" fmla="*/ 880533 w 1879600"/>
              <a:gd name="connsiteY32" fmla="*/ 948266 h 1451791"/>
              <a:gd name="connsiteX33" fmla="*/ 863600 w 1879600"/>
              <a:gd name="connsiteY33" fmla="*/ 965200 h 1451791"/>
              <a:gd name="connsiteX34" fmla="*/ 838200 w 1879600"/>
              <a:gd name="connsiteY34" fmla="*/ 973666 h 1451791"/>
              <a:gd name="connsiteX35" fmla="*/ 795866 w 1879600"/>
              <a:gd name="connsiteY35" fmla="*/ 1007533 h 1451791"/>
              <a:gd name="connsiteX36" fmla="*/ 762000 w 1879600"/>
              <a:gd name="connsiteY36" fmla="*/ 1024466 h 1451791"/>
              <a:gd name="connsiteX37" fmla="*/ 736600 w 1879600"/>
              <a:gd name="connsiteY37" fmla="*/ 1041400 h 1451791"/>
              <a:gd name="connsiteX38" fmla="*/ 711200 w 1879600"/>
              <a:gd name="connsiteY38" fmla="*/ 1049866 h 1451791"/>
              <a:gd name="connsiteX39" fmla="*/ 643466 w 1879600"/>
              <a:gd name="connsiteY39" fmla="*/ 1083733 h 1451791"/>
              <a:gd name="connsiteX40" fmla="*/ 618066 w 1879600"/>
              <a:gd name="connsiteY40" fmla="*/ 1092200 h 1451791"/>
              <a:gd name="connsiteX41" fmla="*/ 567266 w 1879600"/>
              <a:gd name="connsiteY41" fmla="*/ 1126066 h 1451791"/>
              <a:gd name="connsiteX42" fmla="*/ 550333 w 1879600"/>
              <a:gd name="connsiteY42" fmla="*/ 1151466 h 1451791"/>
              <a:gd name="connsiteX43" fmla="*/ 524933 w 1879600"/>
              <a:gd name="connsiteY43" fmla="*/ 1159933 h 1451791"/>
              <a:gd name="connsiteX44" fmla="*/ 491066 w 1879600"/>
              <a:gd name="connsiteY44" fmla="*/ 1176866 h 1451791"/>
              <a:gd name="connsiteX45" fmla="*/ 448733 w 1879600"/>
              <a:gd name="connsiteY45" fmla="*/ 1210733 h 1451791"/>
              <a:gd name="connsiteX46" fmla="*/ 414866 w 1879600"/>
              <a:gd name="connsiteY46" fmla="*/ 1236133 h 1451791"/>
              <a:gd name="connsiteX47" fmla="*/ 381000 w 1879600"/>
              <a:gd name="connsiteY47" fmla="*/ 1253066 h 1451791"/>
              <a:gd name="connsiteX48" fmla="*/ 313266 w 1879600"/>
              <a:gd name="connsiteY48" fmla="*/ 1286933 h 1451791"/>
              <a:gd name="connsiteX49" fmla="*/ 279400 w 1879600"/>
              <a:gd name="connsiteY49" fmla="*/ 1312333 h 1451791"/>
              <a:gd name="connsiteX50" fmla="*/ 254000 w 1879600"/>
              <a:gd name="connsiteY50" fmla="*/ 1320800 h 1451791"/>
              <a:gd name="connsiteX51" fmla="*/ 220133 w 1879600"/>
              <a:gd name="connsiteY51" fmla="*/ 1346200 h 1451791"/>
              <a:gd name="connsiteX52" fmla="*/ 194733 w 1879600"/>
              <a:gd name="connsiteY52" fmla="*/ 1354666 h 1451791"/>
              <a:gd name="connsiteX53" fmla="*/ 127000 w 1879600"/>
              <a:gd name="connsiteY53" fmla="*/ 1388533 h 1451791"/>
              <a:gd name="connsiteX54" fmla="*/ 59266 w 1879600"/>
              <a:gd name="connsiteY54" fmla="*/ 1422400 h 1451791"/>
              <a:gd name="connsiteX55" fmla="*/ 33866 w 1879600"/>
              <a:gd name="connsiteY55" fmla="*/ 1430866 h 1451791"/>
              <a:gd name="connsiteX56" fmla="*/ 0 w 1879600"/>
              <a:gd name="connsiteY56" fmla="*/ 1447800 h 1451791"/>
              <a:gd name="connsiteX57" fmla="*/ 0 w 1879600"/>
              <a:gd name="connsiteY57" fmla="*/ 1447800 h 145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879600" h="1451791">
                <a:moveTo>
                  <a:pt x="1879600" y="0"/>
                </a:moveTo>
                <a:cubicBezTo>
                  <a:pt x="1874023" y="16731"/>
                  <a:pt x="1869120" y="38864"/>
                  <a:pt x="1854200" y="50800"/>
                </a:cubicBezTo>
                <a:cubicBezTo>
                  <a:pt x="1847231" y="56375"/>
                  <a:pt x="1837267" y="56444"/>
                  <a:pt x="1828800" y="59266"/>
                </a:cubicBezTo>
                <a:cubicBezTo>
                  <a:pt x="1805685" y="82381"/>
                  <a:pt x="1811541" y="78121"/>
                  <a:pt x="1778000" y="101600"/>
                </a:cubicBezTo>
                <a:cubicBezTo>
                  <a:pt x="1761328" y="113271"/>
                  <a:pt x="1727200" y="135466"/>
                  <a:pt x="1727200" y="135466"/>
                </a:cubicBezTo>
                <a:cubicBezTo>
                  <a:pt x="1721555" y="143933"/>
                  <a:pt x="1714817" y="151764"/>
                  <a:pt x="1710266" y="160866"/>
                </a:cubicBezTo>
                <a:cubicBezTo>
                  <a:pt x="1706275" y="168848"/>
                  <a:pt x="1706392" y="178613"/>
                  <a:pt x="1701800" y="186266"/>
                </a:cubicBezTo>
                <a:cubicBezTo>
                  <a:pt x="1693757" y="199671"/>
                  <a:pt x="1671003" y="212442"/>
                  <a:pt x="1659466" y="220133"/>
                </a:cubicBezTo>
                <a:cubicBezTo>
                  <a:pt x="1656644" y="231422"/>
                  <a:pt x="1656204" y="243592"/>
                  <a:pt x="1651000" y="254000"/>
                </a:cubicBezTo>
                <a:cubicBezTo>
                  <a:pt x="1647430" y="261140"/>
                  <a:pt x="1639053" y="264700"/>
                  <a:pt x="1634066" y="270933"/>
                </a:cubicBezTo>
                <a:cubicBezTo>
                  <a:pt x="1586910" y="329877"/>
                  <a:pt x="1652077" y="261389"/>
                  <a:pt x="1591733" y="321733"/>
                </a:cubicBezTo>
                <a:cubicBezTo>
                  <a:pt x="1588911" y="330200"/>
                  <a:pt x="1588841" y="340164"/>
                  <a:pt x="1583266" y="347133"/>
                </a:cubicBezTo>
                <a:cubicBezTo>
                  <a:pt x="1565813" y="368949"/>
                  <a:pt x="1543756" y="386644"/>
                  <a:pt x="1524000" y="406400"/>
                </a:cubicBezTo>
                <a:cubicBezTo>
                  <a:pt x="1518355" y="412045"/>
                  <a:pt x="1511494" y="416691"/>
                  <a:pt x="1507066" y="423333"/>
                </a:cubicBezTo>
                <a:cubicBezTo>
                  <a:pt x="1501422" y="431800"/>
                  <a:pt x="1497328" y="441538"/>
                  <a:pt x="1490133" y="448733"/>
                </a:cubicBezTo>
                <a:cubicBezTo>
                  <a:pt x="1482938" y="455928"/>
                  <a:pt x="1473200" y="460022"/>
                  <a:pt x="1464733" y="465666"/>
                </a:cubicBezTo>
                <a:cubicBezTo>
                  <a:pt x="1431009" y="516253"/>
                  <a:pt x="1467838" y="472270"/>
                  <a:pt x="1422400" y="499533"/>
                </a:cubicBezTo>
                <a:cubicBezTo>
                  <a:pt x="1415555" y="503640"/>
                  <a:pt x="1411699" y="511479"/>
                  <a:pt x="1405466" y="516466"/>
                </a:cubicBezTo>
                <a:cubicBezTo>
                  <a:pt x="1397520" y="522823"/>
                  <a:pt x="1388346" y="527485"/>
                  <a:pt x="1380066" y="533400"/>
                </a:cubicBezTo>
                <a:cubicBezTo>
                  <a:pt x="1368584" y="541602"/>
                  <a:pt x="1357683" y="550598"/>
                  <a:pt x="1346200" y="558800"/>
                </a:cubicBezTo>
                <a:cubicBezTo>
                  <a:pt x="1337920" y="564714"/>
                  <a:pt x="1328526" y="569111"/>
                  <a:pt x="1320800" y="575733"/>
                </a:cubicBezTo>
                <a:cubicBezTo>
                  <a:pt x="1308678" y="586123"/>
                  <a:pt x="1298222" y="598311"/>
                  <a:pt x="1286933" y="609600"/>
                </a:cubicBezTo>
                <a:cubicBezTo>
                  <a:pt x="1278466" y="618067"/>
                  <a:pt x="1268175" y="625037"/>
                  <a:pt x="1261533" y="635000"/>
                </a:cubicBezTo>
                <a:cubicBezTo>
                  <a:pt x="1248958" y="653862"/>
                  <a:pt x="1244903" y="663544"/>
                  <a:pt x="1227666" y="677333"/>
                </a:cubicBezTo>
                <a:cubicBezTo>
                  <a:pt x="1160989" y="730673"/>
                  <a:pt x="1249540" y="653241"/>
                  <a:pt x="1168400" y="711200"/>
                </a:cubicBezTo>
                <a:cubicBezTo>
                  <a:pt x="1158657" y="718160"/>
                  <a:pt x="1152451" y="729249"/>
                  <a:pt x="1143000" y="736600"/>
                </a:cubicBezTo>
                <a:cubicBezTo>
                  <a:pt x="1126936" y="749094"/>
                  <a:pt x="1106590" y="756076"/>
                  <a:pt x="1092200" y="770466"/>
                </a:cubicBezTo>
                <a:cubicBezTo>
                  <a:pt x="1042934" y="819732"/>
                  <a:pt x="1113950" y="750930"/>
                  <a:pt x="1049866" y="804333"/>
                </a:cubicBezTo>
                <a:cubicBezTo>
                  <a:pt x="1040668" y="811998"/>
                  <a:pt x="1033664" y="822068"/>
                  <a:pt x="1024466" y="829733"/>
                </a:cubicBezTo>
                <a:cubicBezTo>
                  <a:pt x="1016649" y="836247"/>
                  <a:pt x="1006671" y="839906"/>
                  <a:pt x="999066" y="846666"/>
                </a:cubicBezTo>
                <a:cubicBezTo>
                  <a:pt x="981167" y="862576"/>
                  <a:pt x="968191" y="884182"/>
                  <a:pt x="948266" y="897466"/>
                </a:cubicBezTo>
                <a:cubicBezTo>
                  <a:pt x="939799" y="903111"/>
                  <a:pt x="931007" y="908295"/>
                  <a:pt x="922866" y="914400"/>
                </a:cubicBezTo>
                <a:cubicBezTo>
                  <a:pt x="908409" y="925243"/>
                  <a:pt x="894253" y="936506"/>
                  <a:pt x="880533" y="948266"/>
                </a:cubicBezTo>
                <a:cubicBezTo>
                  <a:pt x="874472" y="953461"/>
                  <a:pt x="870445" y="961093"/>
                  <a:pt x="863600" y="965200"/>
                </a:cubicBezTo>
                <a:cubicBezTo>
                  <a:pt x="855947" y="969792"/>
                  <a:pt x="846667" y="970844"/>
                  <a:pt x="838200" y="973666"/>
                </a:cubicBezTo>
                <a:cubicBezTo>
                  <a:pt x="819656" y="992210"/>
                  <a:pt x="820788" y="993292"/>
                  <a:pt x="795866" y="1007533"/>
                </a:cubicBezTo>
                <a:cubicBezTo>
                  <a:pt x="784908" y="1013795"/>
                  <a:pt x="772958" y="1018204"/>
                  <a:pt x="762000" y="1024466"/>
                </a:cubicBezTo>
                <a:cubicBezTo>
                  <a:pt x="753165" y="1029515"/>
                  <a:pt x="745702" y="1036849"/>
                  <a:pt x="736600" y="1041400"/>
                </a:cubicBezTo>
                <a:cubicBezTo>
                  <a:pt x="728618" y="1045391"/>
                  <a:pt x="719325" y="1046173"/>
                  <a:pt x="711200" y="1049866"/>
                </a:cubicBezTo>
                <a:cubicBezTo>
                  <a:pt x="688220" y="1060311"/>
                  <a:pt x="667413" y="1075750"/>
                  <a:pt x="643466" y="1083733"/>
                </a:cubicBezTo>
                <a:cubicBezTo>
                  <a:pt x="634999" y="1086555"/>
                  <a:pt x="625868" y="1087866"/>
                  <a:pt x="618066" y="1092200"/>
                </a:cubicBezTo>
                <a:cubicBezTo>
                  <a:pt x="600276" y="1102083"/>
                  <a:pt x="567266" y="1126066"/>
                  <a:pt x="567266" y="1126066"/>
                </a:cubicBezTo>
                <a:cubicBezTo>
                  <a:pt x="561622" y="1134533"/>
                  <a:pt x="558279" y="1145109"/>
                  <a:pt x="550333" y="1151466"/>
                </a:cubicBezTo>
                <a:cubicBezTo>
                  <a:pt x="543364" y="1157041"/>
                  <a:pt x="533136" y="1156417"/>
                  <a:pt x="524933" y="1159933"/>
                </a:cubicBezTo>
                <a:cubicBezTo>
                  <a:pt x="513332" y="1164905"/>
                  <a:pt x="502355" y="1171222"/>
                  <a:pt x="491066" y="1176866"/>
                </a:cubicBezTo>
                <a:cubicBezTo>
                  <a:pt x="462749" y="1205184"/>
                  <a:pt x="486114" y="1184032"/>
                  <a:pt x="448733" y="1210733"/>
                </a:cubicBezTo>
                <a:cubicBezTo>
                  <a:pt x="437250" y="1218935"/>
                  <a:pt x="426832" y="1228654"/>
                  <a:pt x="414866" y="1236133"/>
                </a:cubicBezTo>
                <a:cubicBezTo>
                  <a:pt x="404163" y="1242822"/>
                  <a:pt x="391703" y="1246377"/>
                  <a:pt x="381000" y="1253066"/>
                </a:cubicBezTo>
                <a:cubicBezTo>
                  <a:pt x="323432" y="1289046"/>
                  <a:pt x="372691" y="1272076"/>
                  <a:pt x="313266" y="1286933"/>
                </a:cubicBezTo>
                <a:cubicBezTo>
                  <a:pt x="301977" y="1295400"/>
                  <a:pt x="291652" y="1305332"/>
                  <a:pt x="279400" y="1312333"/>
                </a:cubicBezTo>
                <a:cubicBezTo>
                  <a:pt x="271651" y="1316761"/>
                  <a:pt x="261749" y="1316372"/>
                  <a:pt x="254000" y="1320800"/>
                </a:cubicBezTo>
                <a:cubicBezTo>
                  <a:pt x="241748" y="1327801"/>
                  <a:pt x="232385" y="1339199"/>
                  <a:pt x="220133" y="1346200"/>
                </a:cubicBezTo>
                <a:cubicBezTo>
                  <a:pt x="212384" y="1350628"/>
                  <a:pt x="202715" y="1350675"/>
                  <a:pt x="194733" y="1354666"/>
                </a:cubicBezTo>
                <a:cubicBezTo>
                  <a:pt x="114748" y="1394658"/>
                  <a:pt x="184281" y="1369439"/>
                  <a:pt x="127000" y="1388533"/>
                </a:cubicBezTo>
                <a:cubicBezTo>
                  <a:pt x="97445" y="1418087"/>
                  <a:pt x="117638" y="1402943"/>
                  <a:pt x="59266" y="1422400"/>
                </a:cubicBezTo>
                <a:lnTo>
                  <a:pt x="33866" y="1430866"/>
                </a:lnTo>
                <a:cubicBezTo>
                  <a:pt x="12942" y="1451791"/>
                  <a:pt x="24916" y="1447800"/>
                  <a:pt x="0" y="1447800"/>
                </a:cubicBezTo>
                <a:lnTo>
                  <a:pt x="0" y="1447800"/>
                </a:lnTo>
              </a:path>
            </a:pathLst>
          </a:cu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3335867" y="4804833"/>
            <a:ext cx="838200" cy="1659467"/>
          </a:xfrm>
          <a:custGeom>
            <a:avLst/>
            <a:gdLst>
              <a:gd name="connsiteX0" fmla="*/ 0 w 838200"/>
              <a:gd name="connsiteY0" fmla="*/ 0 h 1659467"/>
              <a:gd name="connsiteX1" fmla="*/ 25400 w 838200"/>
              <a:gd name="connsiteY1" fmla="*/ 50800 h 1659467"/>
              <a:gd name="connsiteX2" fmla="*/ 50800 w 838200"/>
              <a:gd name="connsiteY2" fmla="*/ 67734 h 1659467"/>
              <a:gd name="connsiteX3" fmla="*/ 67733 w 838200"/>
              <a:gd name="connsiteY3" fmla="*/ 118534 h 1659467"/>
              <a:gd name="connsiteX4" fmla="*/ 84666 w 838200"/>
              <a:gd name="connsiteY4" fmla="*/ 143934 h 1659467"/>
              <a:gd name="connsiteX5" fmla="*/ 110066 w 838200"/>
              <a:gd name="connsiteY5" fmla="*/ 194734 h 1659467"/>
              <a:gd name="connsiteX6" fmla="*/ 135466 w 838200"/>
              <a:gd name="connsiteY6" fmla="*/ 262467 h 1659467"/>
              <a:gd name="connsiteX7" fmla="*/ 152400 w 838200"/>
              <a:gd name="connsiteY7" fmla="*/ 313267 h 1659467"/>
              <a:gd name="connsiteX8" fmla="*/ 160866 w 838200"/>
              <a:gd name="connsiteY8" fmla="*/ 347134 h 1659467"/>
              <a:gd name="connsiteX9" fmla="*/ 177800 w 838200"/>
              <a:gd name="connsiteY9" fmla="*/ 372534 h 1659467"/>
              <a:gd name="connsiteX10" fmla="*/ 186266 w 838200"/>
              <a:gd name="connsiteY10" fmla="*/ 397934 h 1659467"/>
              <a:gd name="connsiteX11" fmla="*/ 203200 w 838200"/>
              <a:gd name="connsiteY11" fmla="*/ 465667 h 1659467"/>
              <a:gd name="connsiteX12" fmla="*/ 211666 w 838200"/>
              <a:gd name="connsiteY12" fmla="*/ 491067 h 1659467"/>
              <a:gd name="connsiteX13" fmla="*/ 228600 w 838200"/>
              <a:gd name="connsiteY13" fmla="*/ 508000 h 1659467"/>
              <a:gd name="connsiteX14" fmla="*/ 262466 w 838200"/>
              <a:gd name="connsiteY14" fmla="*/ 601134 h 1659467"/>
              <a:gd name="connsiteX15" fmla="*/ 279400 w 838200"/>
              <a:gd name="connsiteY15" fmla="*/ 618067 h 1659467"/>
              <a:gd name="connsiteX16" fmla="*/ 296333 w 838200"/>
              <a:gd name="connsiteY16" fmla="*/ 651934 h 1659467"/>
              <a:gd name="connsiteX17" fmla="*/ 338666 w 838200"/>
              <a:gd name="connsiteY17" fmla="*/ 694267 h 1659467"/>
              <a:gd name="connsiteX18" fmla="*/ 347133 w 838200"/>
              <a:gd name="connsiteY18" fmla="*/ 719667 h 1659467"/>
              <a:gd name="connsiteX19" fmla="*/ 381000 w 838200"/>
              <a:gd name="connsiteY19" fmla="*/ 778934 h 1659467"/>
              <a:gd name="connsiteX20" fmla="*/ 423333 w 838200"/>
              <a:gd name="connsiteY20" fmla="*/ 846667 h 1659467"/>
              <a:gd name="connsiteX21" fmla="*/ 431800 w 838200"/>
              <a:gd name="connsiteY21" fmla="*/ 872067 h 1659467"/>
              <a:gd name="connsiteX22" fmla="*/ 465666 w 838200"/>
              <a:gd name="connsiteY22" fmla="*/ 939800 h 1659467"/>
              <a:gd name="connsiteX23" fmla="*/ 474133 w 838200"/>
              <a:gd name="connsiteY23" fmla="*/ 965200 h 1659467"/>
              <a:gd name="connsiteX24" fmla="*/ 491066 w 838200"/>
              <a:gd name="connsiteY24" fmla="*/ 999067 h 1659467"/>
              <a:gd name="connsiteX25" fmla="*/ 508000 w 838200"/>
              <a:gd name="connsiteY25" fmla="*/ 1049867 h 1659467"/>
              <a:gd name="connsiteX26" fmla="*/ 516466 w 838200"/>
              <a:gd name="connsiteY26" fmla="*/ 1075267 h 1659467"/>
              <a:gd name="connsiteX27" fmla="*/ 567266 w 838200"/>
              <a:gd name="connsiteY27" fmla="*/ 1168400 h 1659467"/>
              <a:gd name="connsiteX28" fmla="*/ 592666 w 838200"/>
              <a:gd name="connsiteY28" fmla="*/ 1253067 h 1659467"/>
              <a:gd name="connsiteX29" fmla="*/ 609600 w 838200"/>
              <a:gd name="connsiteY29" fmla="*/ 1278467 h 1659467"/>
              <a:gd name="connsiteX30" fmla="*/ 660400 w 838200"/>
              <a:gd name="connsiteY30" fmla="*/ 1346200 h 1659467"/>
              <a:gd name="connsiteX31" fmla="*/ 677333 w 838200"/>
              <a:gd name="connsiteY31" fmla="*/ 1405467 h 1659467"/>
              <a:gd name="connsiteX32" fmla="*/ 702733 w 838200"/>
              <a:gd name="connsiteY32" fmla="*/ 1430867 h 1659467"/>
              <a:gd name="connsiteX33" fmla="*/ 728133 w 838200"/>
              <a:gd name="connsiteY33" fmla="*/ 1473200 h 1659467"/>
              <a:gd name="connsiteX34" fmla="*/ 745066 w 838200"/>
              <a:gd name="connsiteY34" fmla="*/ 1490134 h 1659467"/>
              <a:gd name="connsiteX35" fmla="*/ 762000 w 838200"/>
              <a:gd name="connsiteY35" fmla="*/ 1515534 h 1659467"/>
              <a:gd name="connsiteX36" fmla="*/ 770466 w 838200"/>
              <a:gd name="connsiteY36" fmla="*/ 1540934 h 1659467"/>
              <a:gd name="connsiteX37" fmla="*/ 821266 w 838200"/>
              <a:gd name="connsiteY37" fmla="*/ 1608667 h 1659467"/>
              <a:gd name="connsiteX38" fmla="*/ 838200 w 838200"/>
              <a:gd name="connsiteY38" fmla="*/ 1659467 h 1659467"/>
              <a:gd name="connsiteX39" fmla="*/ 838200 w 838200"/>
              <a:gd name="connsiteY39" fmla="*/ 1659467 h 165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38200" h="1659467">
                <a:moveTo>
                  <a:pt x="0" y="0"/>
                </a:moveTo>
                <a:cubicBezTo>
                  <a:pt x="6886" y="20661"/>
                  <a:pt x="8985" y="34385"/>
                  <a:pt x="25400" y="50800"/>
                </a:cubicBezTo>
                <a:cubicBezTo>
                  <a:pt x="32595" y="57995"/>
                  <a:pt x="42333" y="62089"/>
                  <a:pt x="50800" y="67734"/>
                </a:cubicBezTo>
                <a:cubicBezTo>
                  <a:pt x="56444" y="84667"/>
                  <a:pt x="57832" y="103682"/>
                  <a:pt x="67733" y="118534"/>
                </a:cubicBezTo>
                <a:cubicBezTo>
                  <a:pt x="73377" y="127001"/>
                  <a:pt x="80115" y="134833"/>
                  <a:pt x="84666" y="143934"/>
                </a:cubicBezTo>
                <a:cubicBezTo>
                  <a:pt x="119719" y="214041"/>
                  <a:pt x="61539" y="121942"/>
                  <a:pt x="110066" y="194734"/>
                </a:cubicBezTo>
                <a:cubicBezTo>
                  <a:pt x="130138" y="295092"/>
                  <a:pt x="103756" y="191119"/>
                  <a:pt x="135466" y="262467"/>
                </a:cubicBezTo>
                <a:cubicBezTo>
                  <a:pt x="142715" y="278778"/>
                  <a:pt x="148071" y="295950"/>
                  <a:pt x="152400" y="313267"/>
                </a:cubicBezTo>
                <a:cubicBezTo>
                  <a:pt x="155222" y="324556"/>
                  <a:pt x="156282" y="336438"/>
                  <a:pt x="160866" y="347134"/>
                </a:cubicBezTo>
                <a:cubicBezTo>
                  <a:pt x="164874" y="356487"/>
                  <a:pt x="172155" y="364067"/>
                  <a:pt x="177800" y="372534"/>
                </a:cubicBezTo>
                <a:cubicBezTo>
                  <a:pt x="180622" y="381001"/>
                  <a:pt x="183918" y="389324"/>
                  <a:pt x="186266" y="397934"/>
                </a:cubicBezTo>
                <a:cubicBezTo>
                  <a:pt x="192389" y="420387"/>
                  <a:pt x="195841" y="443589"/>
                  <a:pt x="203200" y="465667"/>
                </a:cubicBezTo>
                <a:cubicBezTo>
                  <a:pt x="206022" y="474134"/>
                  <a:pt x="207074" y="483414"/>
                  <a:pt x="211666" y="491067"/>
                </a:cubicBezTo>
                <a:cubicBezTo>
                  <a:pt x="215773" y="497912"/>
                  <a:pt x="222955" y="502356"/>
                  <a:pt x="228600" y="508000"/>
                </a:cubicBezTo>
                <a:cubicBezTo>
                  <a:pt x="241795" y="560782"/>
                  <a:pt x="235337" y="567223"/>
                  <a:pt x="262466" y="601134"/>
                </a:cubicBezTo>
                <a:cubicBezTo>
                  <a:pt x="267453" y="607367"/>
                  <a:pt x="273755" y="612423"/>
                  <a:pt x="279400" y="618067"/>
                </a:cubicBezTo>
                <a:cubicBezTo>
                  <a:pt x="285044" y="629356"/>
                  <a:pt x="288253" y="642238"/>
                  <a:pt x="296333" y="651934"/>
                </a:cubicBezTo>
                <a:cubicBezTo>
                  <a:pt x="338669" y="702737"/>
                  <a:pt x="307620" y="632175"/>
                  <a:pt x="338666" y="694267"/>
                </a:cubicBezTo>
                <a:cubicBezTo>
                  <a:pt x="342657" y="702249"/>
                  <a:pt x="343617" y="711464"/>
                  <a:pt x="347133" y="719667"/>
                </a:cubicBezTo>
                <a:cubicBezTo>
                  <a:pt x="360025" y="749749"/>
                  <a:pt x="363991" y="753422"/>
                  <a:pt x="381000" y="778934"/>
                </a:cubicBezTo>
                <a:cubicBezTo>
                  <a:pt x="401151" y="839387"/>
                  <a:pt x="383081" y="819833"/>
                  <a:pt x="423333" y="846667"/>
                </a:cubicBezTo>
                <a:cubicBezTo>
                  <a:pt x="426155" y="855134"/>
                  <a:pt x="428107" y="863942"/>
                  <a:pt x="431800" y="872067"/>
                </a:cubicBezTo>
                <a:cubicBezTo>
                  <a:pt x="442245" y="895047"/>
                  <a:pt x="457683" y="915853"/>
                  <a:pt x="465666" y="939800"/>
                </a:cubicBezTo>
                <a:cubicBezTo>
                  <a:pt x="468488" y="948267"/>
                  <a:pt x="470617" y="956997"/>
                  <a:pt x="474133" y="965200"/>
                </a:cubicBezTo>
                <a:cubicBezTo>
                  <a:pt x="479105" y="976801"/>
                  <a:pt x="486379" y="987348"/>
                  <a:pt x="491066" y="999067"/>
                </a:cubicBezTo>
                <a:cubicBezTo>
                  <a:pt x="497695" y="1015640"/>
                  <a:pt x="502356" y="1032934"/>
                  <a:pt x="508000" y="1049867"/>
                </a:cubicBezTo>
                <a:cubicBezTo>
                  <a:pt x="510822" y="1058334"/>
                  <a:pt x="512475" y="1067285"/>
                  <a:pt x="516466" y="1075267"/>
                </a:cubicBezTo>
                <a:cubicBezTo>
                  <a:pt x="554884" y="1152101"/>
                  <a:pt x="536331" y="1121997"/>
                  <a:pt x="567266" y="1168400"/>
                </a:cubicBezTo>
                <a:cubicBezTo>
                  <a:pt x="571999" y="1187330"/>
                  <a:pt x="584422" y="1240702"/>
                  <a:pt x="592666" y="1253067"/>
                </a:cubicBezTo>
                <a:cubicBezTo>
                  <a:pt x="598311" y="1261534"/>
                  <a:pt x="603615" y="1270238"/>
                  <a:pt x="609600" y="1278467"/>
                </a:cubicBezTo>
                <a:cubicBezTo>
                  <a:pt x="626200" y="1301291"/>
                  <a:pt x="660400" y="1346200"/>
                  <a:pt x="660400" y="1346200"/>
                </a:cubicBezTo>
                <a:cubicBezTo>
                  <a:pt x="661530" y="1350720"/>
                  <a:pt x="672473" y="1398177"/>
                  <a:pt x="677333" y="1405467"/>
                </a:cubicBezTo>
                <a:cubicBezTo>
                  <a:pt x="683975" y="1415430"/>
                  <a:pt x="695549" y="1421288"/>
                  <a:pt x="702733" y="1430867"/>
                </a:cubicBezTo>
                <a:cubicBezTo>
                  <a:pt x="712607" y="1444032"/>
                  <a:pt x="718568" y="1459809"/>
                  <a:pt x="728133" y="1473200"/>
                </a:cubicBezTo>
                <a:cubicBezTo>
                  <a:pt x="732773" y="1479696"/>
                  <a:pt x="740079" y="1483901"/>
                  <a:pt x="745066" y="1490134"/>
                </a:cubicBezTo>
                <a:cubicBezTo>
                  <a:pt x="751423" y="1498080"/>
                  <a:pt x="756355" y="1507067"/>
                  <a:pt x="762000" y="1515534"/>
                </a:cubicBezTo>
                <a:cubicBezTo>
                  <a:pt x="764822" y="1524001"/>
                  <a:pt x="765874" y="1533281"/>
                  <a:pt x="770466" y="1540934"/>
                </a:cubicBezTo>
                <a:cubicBezTo>
                  <a:pt x="800558" y="1591087"/>
                  <a:pt x="786115" y="1503218"/>
                  <a:pt x="821266" y="1608667"/>
                </a:cubicBezTo>
                <a:lnTo>
                  <a:pt x="838200" y="1659467"/>
                </a:lnTo>
                <a:lnTo>
                  <a:pt x="838200" y="1659467"/>
                </a:lnTo>
              </a:path>
            </a:pathLst>
          </a:cu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533" y="4102100"/>
            <a:ext cx="531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t</a:t>
            </a:r>
            <a:r>
              <a:rPr lang="en-US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=0</a:t>
            </a:r>
            <a:endParaRPr lang="en-US" sz="1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cs typeface="Comic Sans MS"/>
            </a:endParaRPr>
          </a:p>
        </p:txBody>
      </p:sp>
      <p:grpSp>
        <p:nvGrpSpPr>
          <p:cNvPr id="2" name="Group 41"/>
          <p:cNvGrpSpPr/>
          <p:nvPr/>
        </p:nvGrpSpPr>
        <p:grpSpPr>
          <a:xfrm>
            <a:off x="1380067" y="4054581"/>
            <a:ext cx="3056466" cy="801052"/>
            <a:chOff x="1786467" y="3914881"/>
            <a:chExt cx="3056466" cy="801052"/>
          </a:xfrm>
        </p:grpSpPr>
        <p:sp>
          <p:nvSpPr>
            <p:cNvPr id="33" name="Freeform 32"/>
            <p:cNvSpPr/>
            <p:nvPr/>
          </p:nvSpPr>
          <p:spPr bwMode="auto">
            <a:xfrm>
              <a:off x="2550222" y="3914881"/>
              <a:ext cx="2292711" cy="801052"/>
            </a:xfrm>
            <a:custGeom>
              <a:avLst/>
              <a:gdLst>
                <a:gd name="connsiteX0" fmla="*/ 15178 w 2292711"/>
                <a:gd name="connsiteY0" fmla="*/ 538586 h 801052"/>
                <a:gd name="connsiteX1" fmla="*/ 74445 w 2292711"/>
                <a:gd name="connsiteY1" fmla="*/ 555519 h 801052"/>
                <a:gd name="connsiteX2" fmla="*/ 99845 w 2292711"/>
                <a:gd name="connsiteY2" fmla="*/ 563986 h 801052"/>
                <a:gd name="connsiteX3" fmla="*/ 497778 w 2292711"/>
                <a:gd name="connsiteY3" fmla="*/ 555519 h 801052"/>
                <a:gd name="connsiteX4" fmla="*/ 548578 w 2292711"/>
                <a:gd name="connsiteY4" fmla="*/ 538586 h 801052"/>
                <a:gd name="connsiteX5" fmla="*/ 684045 w 2292711"/>
                <a:gd name="connsiteY5" fmla="*/ 513186 h 801052"/>
                <a:gd name="connsiteX6" fmla="*/ 734845 w 2292711"/>
                <a:gd name="connsiteY6" fmla="*/ 496252 h 801052"/>
                <a:gd name="connsiteX7" fmla="*/ 785645 w 2292711"/>
                <a:gd name="connsiteY7" fmla="*/ 462386 h 801052"/>
                <a:gd name="connsiteX8" fmla="*/ 802578 w 2292711"/>
                <a:gd name="connsiteY8" fmla="*/ 436986 h 801052"/>
                <a:gd name="connsiteX9" fmla="*/ 853378 w 2292711"/>
                <a:gd name="connsiteY9" fmla="*/ 403119 h 801052"/>
                <a:gd name="connsiteX10" fmla="*/ 895711 w 2292711"/>
                <a:gd name="connsiteY10" fmla="*/ 326919 h 801052"/>
                <a:gd name="connsiteX11" fmla="*/ 912645 w 2292711"/>
                <a:gd name="connsiteY11" fmla="*/ 301519 h 801052"/>
                <a:gd name="connsiteX12" fmla="*/ 938045 w 2292711"/>
                <a:gd name="connsiteY12" fmla="*/ 250719 h 801052"/>
                <a:gd name="connsiteX13" fmla="*/ 971911 w 2292711"/>
                <a:gd name="connsiteY13" fmla="*/ 166052 h 801052"/>
                <a:gd name="connsiteX14" fmla="*/ 988845 w 2292711"/>
                <a:gd name="connsiteY14" fmla="*/ 149119 h 801052"/>
                <a:gd name="connsiteX15" fmla="*/ 1014245 w 2292711"/>
                <a:gd name="connsiteY15" fmla="*/ 98319 h 801052"/>
                <a:gd name="connsiteX16" fmla="*/ 1022711 w 2292711"/>
                <a:gd name="connsiteY16" fmla="*/ 72919 h 801052"/>
                <a:gd name="connsiteX17" fmla="*/ 1048111 w 2292711"/>
                <a:gd name="connsiteY17" fmla="*/ 64452 h 801052"/>
                <a:gd name="connsiteX18" fmla="*/ 1107378 w 2292711"/>
                <a:gd name="connsiteY18" fmla="*/ 22119 h 801052"/>
                <a:gd name="connsiteX19" fmla="*/ 1124311 w 2292711"/>
                <a:gd name="connsiteY19" fmla="*/ 72919 h 801052"/>
                <a:gd name="connsiteX20" fmla="*/ 1141245 w 2292711"/>
                <a:gd name="connsiteY20" fmla="*/ 318452 h 801052"/>
                <a:gd name="connsiteX21" fmla="*/ 1124311 w 2292711"/>
                <a:gd name="connsiteY21" fmla="*/ 538586 h 801052"/>
                <a:gd name="connsiteX22" fmla="*/ 1115845 w 2292711"/>
                <a:gd name="connsiteY22" fmla="*/ 572452 h 801052"/>
                <a:gd name="connsiteX23" fmla="*/ 1132778 w 2292711"/>
                <a:gd name="connsiteY23" fmla="*/ 674052 h 801052"/>
                <a:gd name="connsiteX24" fmla="*/ 1166645 w 2292711"/>
                <a:gd name="connsiteY24" fmla="*/ 724852 h 801052"/>
                <a:gd name="connsiteX25" fmla="*/ 1208978 w 2292711"/>
                <a:gd name="connsiteY25" fmla="*/ 758719 h 801052"/>
                <a:gd name="connsiteX26" fmla="*/ 1268245 w 2292711"/>
                <a:gd name="connsiteY26" fmla="*/ 733319 h 801052"/>
                <a:gd name="connsiteX27" fmla="*/ 1276711 w 2292711"/>
                <a:gd name="connsiteY27" fmla="*/ 707919 h 801052"/>
                <a:gd name="connsiteX28" fmla="*/ 1505311 w 2292711"/>
                <a:gd name="connsiteY28" fmla="*/ 716386 h 801052"/>
                <a:gd name="connsiteX29" fmla="*/ 1547645 w 2292711"/>
                <a:gd name="connsiteY29" fmla="*/ 724852 h 801052"/>
                <a:gd name="connsiteX30" fmla="*/ 1573045 w 2292711"/>
                <a:gd name="connsiteY30" fmla="*/ 733319 h 801052"/>
                <a:gd name="connsiteX31" fmla="*/ 1801645 w 2292711"/>
                <a:gd name="connsiteY31" fmla="*/ 741786 h 801052"/>
                <a:gd name="connsiteX32" fmla="*/ 1827045 w 2292711"/>
                <a:gd name="connsiteY32" fmla="*/ 750252 h 801052"/>
                <a:gd name="connsiteX33" fmla="*/ 1860911 w 2292711"/>
                <a:gd name="connsiteY33" fmla="*/ 758719 h 801052"/>
                <a:gd name="connsiteX34" fmla="*/ 1877845 w 2292711"/>
                <a:gd name="connsiteY34" fmla="*/ 775652 h 801052"/>
                <a:gd name="connsiteX35" fmla="*/ 1928645 w 2292711"/>
                <a:gd name="connsiteY35" fmla="*/ 784119 h 801052"/>
                <a:gd name="connsiteX36" fmla="*/ 2106445 w 2292711"/>
                <a:gd name="connsiteY36" fmla="*/ 784119 h 801052"/>
                <a:gd name="connsiteX37" fmla="*/ 2131845 w 2292711"/>
                <a:gd name="connsiteY37" fmla="*/ 792586 h 801052"/>
                <a:gd name="connsiteX38" fmla="*/ 2174178 w 2292711"/>
                <a:gd name="connsiteY38" fmla="*/ 801052 h 801052"/>
                <a:gd name="connsiteX39" fmla="*/ 2292711 w 2292711"/>
                <a:gd name="connsiteY39" fmla="*/ 792586 h 801052"/>
                <a:gd name="connsiteX40" fmla="*/ 2292711 w 2292711"/>
                <a:gd name="connsiteY40" fmla="*/ 792586 h 801052"/>
                <a:gd name="connsiteX41" fmla="*/ 2292711 w 2292711"/>
                <a:gd name="connsiteY41" fmla="*/ 792586 h 801052"/>
                <a:gd name="connsiteX42" fmla="*/ 2292711 w 2292711"/>
                <a:gd name="connsiteY42" fmla="*/ 792586 h 801052"/>
                <a:gd name="connsiteX43" fmla="*/ 2284245 w 2292711"/>
                <a:gd name="connsiteY43" fmla="*/ 801052 h 801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292711" h="801052">
                  <a:moveTo>
                    <a:pt x="15178" y="538586"/>
                  </a:moveTo>
                  <a:cubicBezTo>
                    <a:pt x="76098" y="558891"/>
                    <a:pt x="0" y="534248"/>
                    <a:pt x="74445" y="555519"/>
                  </a:cubicBezTo>
                  <a:cubicBezTo>
                    <a:pt x="83026" y="557971"/>
                    <a:pt x="91378" y="561164"/>
                    <a:pt x="99845" y="563986"/>
                  </a:cubicBezTo>
                  <a:cubicBezTo>
                    <a:pt x="232489" y="561164"/>
                    <a:pt x="365316" y="563017"/>
                    <a:pt x="497778" y="555519"/>
                  </a:cubicBezTo>
                  <a:cubicBezTo>
                    <a:pt x="515599" y="554510"/>
                    <a:pt x="548578" y="538586"/>
                    <a:pt x="548578" y="538586"/>
                  </a:cubicBezTo>
                  <a:cubicBezTo>
                    <a:pt x="595876" y="491285"/>
                    <a:pt x="545856" y="533914"/>
                    <a:pt x="684045" y="513186"/>
                  </a:cubicBezTo>
                  <a:cubicBezTo>
                    <a:pt x="701697" y="510538"/>
                    <a:pt x="719993" y="506153"/>
                    <a:pt x="734845" y="496252"/>
                  </a:cubicBezTo>
                  <a:lnTo>
                    <a:pt x="785645" y="462386"/>
                  </a:lnTo>
                  <a:cubicBezTo>
                    <a:pt x="791289" y="453919"/>
                    <a:pt x="794920" y="443687"/>
                    <a:pt x="802578" y="436986"/>
                  </a:cubicBezTo>
                  <a:cubicBezTo>
                    <a:pt x="817894" y="423584"/>
                    <a:pt x="853378" y="403119"/>
                    <a:pt x="853378" y="403119"/>
                  </a:cubicBezTo>
                  <a:cubicBezTo>
                    <a:pt x="868281" y="358413"/>
                    <a:pt x="856895" y="385143"/>
                    <a:pt x="895711" y="326919"/>
                  </a:cubicBezTo>
                  <a:lnTo>
                    <a:pt x="912645" y="301519"/>
                  </a:lnTo>
                  <a:cubicBezTo>
                    <a:pt x="943517" y="208897"/>
                    <a:pt x="894282" y="349184"/>
                    <a:pt x="938045" y="250719"/>
                  </a:cubicBezTo>
                  <a:cubicBezTo>
                    <a:pt x="956402" y="209416"/>
                    <a:pt x="948811" y="200702"/>
                    <a:pt x="971911" y="166052"/>
                  </a:cubicBezTo>
                  <a:cubicBezTo>
                    <a:pt x="976339" y="159410"/>
                    <a:pt x="983200" y="154763"/>
                    <a:pt x="988845" y="149119"/>
                  </a:cubicBezTo>
                  <a:cubicBezTo>
                    <a:pt x="1009726" y="65588"/>
                    <a:pt x="981894" y="152237"/>
                    <a:pt x="1014245" y="98319"/>
                  </a:cubicBezTo>
                  <a:cubicBezTo>
                    <a:pt x="1018837" y="90666"/>
                    <a:pt x="1016400" y="79230"/>
                    <a:pt x="1022711" y="72919"/>
                  </a:cubicBezTo>
                  <a:cubicBezTo>
                    <a:pt x="1029022" y="66608"/>
                    <a:pt x="1039644" y="67274"/>
                    <a:pt x="1048111" y="64452"/>
                  </a:cubicBezTo>
                  <a:cubicBezTo>
                    <a:pt x="1069596" y="0"/>
                    <a:pt x="1047542" y="10151"/>
                    <a:pt x="1107378" y="22119"/>
                  </a:cubicBezTo>
                  <a:cubicBezTo>
                    <a:pt x="1113022" y="39052"/>
                    <a:pt x="1123568" y="55085"/>
                    <a:pt x="1124311" y="72919"/>
                  </a:cubicBezTo>
                  <a:cubicBezTo>
                    <a:pt x="1133377" y="290497"/>
                    <a:pt x="1119482" y="209643"/>
                    <a:pt x="1141245" y="318452"/>
                  </a:cubicBezTo>
                  <a:cubicBezTo>
                    <a:pt x="1136530" y="408032"/>
                    <a:pt x="1138588" y="460062"/>
                    <a:pt x="1124311" y="538586"/>
                  </a:cubicBezTo>
                  <a:cubicBezTo>
                    <a:pt x="1122230" y="550034"/>
                    <a:pt x="1118667" y="561163"/>
                    <a:pt x="1115845" y="572452"/>
                  </a:cubicBezTo>
                  <a:cubicBezTo>
                    <a:pt x="1117400" y="586446"/>
                    <a:pt x="1118987" y="649228"/>
                    <a:pt x="1132778" y="674052"/>
                  </a:cubicBezTo>
                  <a:cubicBezTo>
                    <a:pt x="1142662" y="691842"/>
                    <a:pt x="1155356" y="707919"/>
                    <a:pt x="1166645" y="724852"/>
                  </a:cubicBezTo>
                  <a:cubicBezTo>
                    <a:pt x="1188529" y="757678"/>
                    <a:pt x="1173924" y="747034"/>
                    <a:pt x="1208978" y="758719"/>
                  </a:cubicBezTo>
                  <a:cubicBezTo>
                    <a:pt x="1229313" y="753635"/>
                    <a:pt x="1253628" y="751590"/>
                    <a:pt x="1268245" y="733319"/>
                  </a:cubicBezTo>
                  <a:cubicBezTo>
                    <a:pt x="1273820" y="726350"/>
                    <a:pt x="1273889" y="716386"/>
                    <a:pt x="1276711" y="707919"/>
                  </a:cubicBezTo>
                  <a:cubicBezTo>
                    <a:pt x="1352911" y="710741"/>
                    <a:pt x="1429207" y="711630"/>
                    <a:pt x="1505311" y="716386"/>
                  </a:cubicBezTo>
                  <a:cubicBezTo>
                    <a:pt x="1519674" y="717284"/>
                    <a:pt x="1533684" y="721362"/>
                    <a:pt x="1547645" y="724852"/>
                  </a:cubicBezTo>
                  <a:cubicBezTo>
                    <a:pt x="1556303" y="727016"/>
                    <a:pt x="1564140" y="732725"/>
                    <a:pt x="1573045" y="733319"/>
                  </a:cubicBezTo>
                  <a:cubicBezTo>
                    <a:pt x="1649128" y="738391"/>
                    <a:pt x="1725445" y="738964"/>
                    <a:pt x="1801645" y="741786"/>
                  </a:cubicBezTo>
                  <a:cubicBezTo>
                    <a:pt x="1810112" y="744608"/>
                    <a:pt x="1818464" y="747800"/>
                    <a:pt x="1827045" y="750252"/>
                  </a:cubicBezTo>
                  <a:cubicBezTo>
                    <a:pt x="1838233" y="753449"/>
                    <a:pt x="1850503" y="753515"/>
                    <a:pt x="1860911" y="758719"/>
                  </a:cubicBezTo>
                  <a:cubicBezTo>
                    <a:pt x="1868051" y="762289"/>
                    <a:pt x="1870371" y="772849"/>
                    <a:pt x="1877845" y="775652"/>
                  </a:cubicBezTo>
                  <a:cubicBezTo>
                    <a:pt x="1893919" y="781680"/>
                    <a:pt x="1911712" y="781297"/>
                    <a:pt x="1928645" y="784119"/>
                  </a:cubicBezTo>
                  <a:cubicBezTo>
                    <a:pt x="2008667" y="768114"/>
                    <a:pt x="1977604" y="770556"/>
                    <a:pt x="2106445" y="784119"/>
                  </a:cubicBezTo>
                  <a:cubicBezTo>
                    <a:pt x="2115321" y="785053"/>
                    <a:pt x="2123187" y="790421"/>
                    <a:pt x="2131845" y="792586"/>
                  </a:cubicBezTo>
                  <a:cubicBezTo>
                    <a:pt x="2145806" y="796076"/>
                    <a:pt x="2160067" y="798230"/>
                    <a:pt x="2174178" y="801052"/>
                  </a:cubicBezTo>
                  <a:cubicBezTo>
                    <a:pt x="2275743" y="791820"/>
                    <a:pt x="2236139" y="792586"/>
                    <a:pt x="2292711" y="792586"/>
                  </a:cubicBezTo>
                  <a:lnTo>
                    <a:pt x="2292711" y="792586"/>
                  </a:lnTo>
                  <a:lnTo>
                    <a:pt x="2292711" y="792586"/>
                  </a:lnTo>
                  <a:lnTo>
                    <a:pt x="2292711" y="792586"/>
                  </a:lnTo>
                  <a:lnTo>
                    <a:pt x="2284245" y="801052"/>
                  </a:lnTo>
                </a:path>
              </a:pathLst>
            </a:custGeom>
            <a:noFill/>
            <a:ln w="44450" cap="flat" cmpd="sng" algn="ctr">
              <a:solidFill>
                <a:srgbClr val="FF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565400" y="4114800"/>
              <a:ext cx="5627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solidFill>
                    <a:srgbClr val="FF8000"/>
                  </a:solidFill>
                </a:rPr>
                <a:t>q(x</a:t>
              </a:r>
              <a:r>
                <a:rPr lang="en-US" sz="1600" dirty="0" smtClean="0">
                  <a:solidFill>
                    <a:srgbClr val="FF8000"/>
                  </a:solidFill>
                </a:rPr>
                <a:t>)</a:t>
              </a:r>
              <a:endParaRPr lang="en-US" sz="1600" dirty="0">
                <a:solidFill>
                  <a:srgbClr val="FF8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86467" y="4258732"/>
              <a:ext cx="8262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solidFill>
                    <a:srgbClr val="FF8000"/>
                  </a:solidFill>
                  <a:latin typeface="Symbol" charset="2"/>
                  <a:cs typeface="Symbol" charset="2"/>
                </a:rPr>
                <a:t>x</a:t>
              </a:r>
              <a:r>
                <a:rPr lang="en-US" sz="1600" dirty="0" smtClean="0">
                  <a:solidFill>
                    <a:srgbClr val="FF8000"/>
                  </a:solidFill>
                  <a:latin typeface="+mj-lt"/>
                  <a:cs typeface="Symbol" charset="2"/>
                </a:rPr>
                <a:t>=0 </a:t>
              </a:r>
              <a:r>
                <a:rPr lang="en-US" sz="1600" dirty="0" err="1" smtClean="0">
                  <a:solidFill>
                    <a:srgbClr val="FF8000"/>
                  </a:solidFill>
                  <a:latin typeface="+mj-lt"/>
                  <a:cs typeface="Symbol" charset="2"/>
                  <a:sym typeface="Wingdings"/>
                </a:rPr>
                <a:t></a:t>
              </a:r>
              <a:endParaRPr lang="en-US" sz="1600" dirty="0">
                <a:solidFill>
                  <a:srgbClr val="FF8000"/>
                </a:solidFill>
                <a:latin typeface="+mj-lt"/>
                <a:cs typeface="Symbol" charset="2"/>
              </a:endParaRPr>
            </a:p>
          </p:txBody>
        </p:sp>
        <p:grpSp>
          <p:nvGrpSpPr>
            <p:cNvPr id="3" name="Group 40"/>
            <p:cNvGrpSpPr/>
            <p:nvPr/>
          </p:nvGrpSpPr>
          <p:grpSpPr>
            <a:xfrm>
              <a:off x="3835400" y="4301067"/>
              <a:ext cx="562774" cy="338554"/>
              <a:chOff x="3835400" y="4301067"/>
              <a:chExt cx="562774" cy="338554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3835400" y="4301067"/>
                <a:ext cx="5627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>
                    <a:solidFill>
                      <a:srgbClr val="FF8000"/>
                    </a:solidFill>
                  </a:rPr>
                  <a:t>q(x</a:t>
                </a:r>
                <a:r>
                  <a:rPr lang="en-US" sz="1600" dirty="0" smtClean="0">
                    <a:solidFill>
                      <a:srgbClr val="FF8000"/>
                    </a:solidFill>
                  </a:rPr>
                  <a:t>)</a:t>
                </a:r>
                <a:endParaRPr lang="en-US" sz="1600" dirty="0">
                  <a:solidFill>
                    <a:srgbClr val="FF8000"/>
                  </a:solidFill>
                </a:endParaRPr>
              </a:p>
            </p:txBody>
          </p:sp>
          <p:cxnSp>
            <p:nvCxnSpPr>
              <p:cNvPr id="40" name="Straight Connector 39"/>
              <p:cNvCxnSpPr/>
              <p:nvPr/>
            </p:nvCxnSpPr>
            <p:spPr bwMode="auto">
              <a:xfrm>
                <a:off x="3903134" y="4394201"/>
                <a:ext cx="169333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47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47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60" grpId="0" animBg="1"/>
      <p:bldP spid="475161" grpId="0" animBg="1"/>
      <p:bldP spid="475163" grpId="0" animBg="1"/>
      <p:bldP spid="475166" grpId="0" animBg="1"/>
      <p:bldP spid="475168" grpId="0" animBg="1"/>
      <p:bldP spid="30" grpId="0" animBg="1"/>
      <p:bldP spid="31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7996D8-D29A-E94B-B21B-F62309496E99}" type="slidenum">
              <a:rPr lang="it-IT"/>
              <a:pPr>
                <a:defRPr/>
              </a:pPr>
              <a:t>7</a:t>
            </a:fld>
            <a:endParaRPr lang="it-IT"/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E.C. Aschenauer             STAR Meeting April 2012</a:t>
            </a:r>
            <a:endParaRPr lang="it-IT"/>
          </a:p>
        </p:txBody>
      </p:sp>
      <p:sp>
        <p:nvSpPr>
          <p:cNvPr id="566276" name="Text Box 4"/>
          <p:cNvSpPr txBox="1">
            <a:spLocks noChangeArrowheads="1"/>
          </p:cNvSpPr>
          <p:nvPr/>
        </p:nvSpPr>
        <p:spPr bwMode="auto">
          <a:xfrm>
            <a:off x="6192543" y="1831039"/>
            <a:ext cx="29660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HERMES / JLAB </a:t>
            </a:r>
          </a:p>
          <a:p>
            <a:pPr algn="ctr">
              <a:defRPr/>
            </a:pPr>
            <a:r>
              <a:rPr lang="en-US" sz="1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kinematics: BH &gt;&gt; DVCS</a:t>
            </a:r>
          </a:p>
        </p:txBody>
      </p:sp>
      <p:sp>
        <p:nvSpPr>
          <p:cNvPr id="566277" name="Rectangle 5"/>
          <p:cNvSpPr>
            <a:spLocks noGrp="1" noChangeArrowheads="1"/>
          </p:cNvSpPr>
          <p:nvPr>
            <p:ph type="title"/>
          </p:nvPr>
        </p:nvSpPr>
        <p:spPr>
          <a:xfrm>
            <a:off x="192088" y="29632"/>
            <a:ext cx="8926512" cy="609264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Deeply Virtual Compton Scattering: DVCS</a:t>
            </a:r>
            <a:endParaRPr lang="en-US" dirty="0"/>
          </a:p>
        </p:txBody>
      </p:sp>
      <p:sp>
        <p:nvSpPr>
          <p:cNvPr id="566278" name="Text Box 6"/>
          <p:cNvSpPr txBox="1">
            <a:spLocks noChangeArrowheads="1"/>
          </p:cNvSpPr>
          <p:nvPr/>
        </p:nvSpPr>
        <p:spPr bwMode="auto">
          <a:xfrm>
            <a:off x="203200" y="1913589"/>
            <a:ext cx="55145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two experimentally undistinguishable processes: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92088" y="2293002"/>
            <a:ext cx="5339452" cy="2063194"/>
            <a:chOff x="192088" y="2293002"/>
            <a:chExt cx="5339452" cy="2063194"/>
          </a:xfrm>
        </p:grpSpPr>
        <p:sp>
          <p:nvSpPr>
            <p:cNvPr id="566282" name="Text Box 10"/>
            <p:cNvSpPr txBox="1">
              <a:spLocks noChangeArrowheads="1"/>
            </p:cNvSpPr>
            <p:nvPr/>
          </p:nvSpPr>
          <p:spPr bwMode="auto">
            <a:xfrm>
              <a:off x="1335088" y="3964639"/>
              <a:ext cx="80987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CC66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DVCS</a:t>
              </a:r>
            </a:p>
          </p:txBody>
        </p:sp>
        <p:sp>
          <p:nvSpPr>
            <p:cNvPr id="566283" name="Text Box 11"/>
            <p:cNvSpPr txBox="1">
              <a:spLocks noChangeArrowheads="1"/>
            </p:cNvSpPr>
            <p:nvPr/>
          </p:nvSpPr>
          <p:spPr bwMode="auto">
            <a:xfrm>
              <a:off x="3105150" y="3986864"/>
              <a:ext cx="242639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00" b="1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Bethe-</a:t>
              </a:r>
              <a:r>
                <a:rPr lang="en-US" sz="1800" b="1" dirty="0" err="1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Heitler</a:t>
              </a:r>
              <a:r>
                <a:rPr lang="en-US" sz="1800" b="1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 (BH)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92088" y="2293002"/>
              <a:ext cx="5002212" cy="1712912"/>
              <a:chOff x="192088" y="2293002"/>
              <a:chExt cx="5002212" cy="1712912"/>
            </a:xfrm>
          </p:grpSpPr>
          <p:pic>
            <p:nvPicPr>
              <p:cNvPr id="105495" name="Picture 9" descr="dvcs_bh"/>
              <p:cNvPicPr>
                <a:picLocks noChangeAspect="1" noChangeArrowheads="1"/>
              </p:cNvPicPr>
              <p:nvPr/>
            </p:nvPicPr>
            <p:blipFill>
              <a:blip r:embed="rId4"/>
              <a:srcRect r="-9544"/>
              <a:stretch>
                <a:fillRect/>
              </a:stretch>
            </p:blipFill>
            <p:spPr bwMode="auto">
              <a:xfrm>
                <a:off x="192088" y="2293002"/>
                <a:ext cx="4954372" cy="1712912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6284" name="Text Box 12"/>
              <p:cNvSpPr txBox="1">
                <a:spLocks noChangeArrowheads="1"/>
              </p:cNvSpPr>
              <p:nvPr/>
            </p:nvSpPr>
            <p:spPr bwMode="auto">
              <a:xfrm>
                <a:off x="4591050" y="3563002"/>
                <a:ext cx="60325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4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Helvetica" charset="0"/>
                  </a:rPr>
                  <a:t>p</a:t>
                </a:r>
                <a:r>
                  <a:rPr 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Helvetica" charset="0"/>
                  </a:rPr>
                  <a:t> + </a:t>
                </a:r>
                <a:r>
                  <a:rPr 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Symbol" charset="2"/>
                  </a:rPr>
                  <a:t>D</a:t>
                </a:r>
              </a:p>
            </p:txBody>
          </p:sp>
        </p:grp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46050" y="4096402"/>
            <a:ext cx="8843963" cy="1473200"/>
            <a:chOff x="116" y="1771"/>
            <a:chExt cx="5571" cy="928"/>
          </a:xfrm>
        </p:grpSpPr>
        <p:sp>
          <p:nvSpPr>
            <p:cNvPr id="566286" name="AutoShape 14"/>
            <p:cNvSpPr>
              <a:spLocks noChangeArrowheads="1"/>
            </p:cNvSpPr>
            <p:nvPr/>
          </p:nvSpPr>
          <p:spPr bwMode="auto">
            <a:xfrm>
              <a:off x="116" y="1771"/>
              <a:ext cx="462" cy="574"/>
            </a:xfrm>
            <a:prstGeom prst="curvedRightArrow">
              <a:avLst>
                <a:gd name="adj1" fmla="val 24848"/>
                <a:gd name="adj2" fmla="val 49697"/>
                <a:gd name="adj3" fmla="val 33333"/>
              </a:avLst>
            </a:prstGeom>
            <a:gradFill rotWithShape="1">
              <a:gsLst>
                <a:gs pos="0">
                  <a:schemeClr val="bg1"/>
                </a:gs>
                <a:gs pos="50000">
                  <a:srgbClr val="CC66FF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glow rad="101600">
                <a:srgbClr val="FF66FF">
                  <a:alpha val="75000"/>
                </a:srgbClr>
              </a:glo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graphicFrame>
          <p:nvGraphicFramePr>
            <p:cNvPr id="105474" name="Object 2"/>
            <p:cNvGraphicFramePr>
              <a:graphicFrameLocks noChangeAspect="1"/>
            </p:cNvGraphicFramePr>
            <p:nvPr/>
          </p:nvGraphicFramePr>
          <p:xfrm>
            <a:off x="615" y="2055"/>
            <a:ext cx="3704" cy="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05" name="Equation" r:id="rId5" imgW="5880100" imgH="546100" progId="Equation.DSMT4">
                    <p:embed/>
                  </p:oleObj>
                </mc:Choice>
                <mc:Fallback>
                  <p:oleObj name="Equation" r:id="rId5" imgW="5880100" imgH="54610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5" y="2055"/>
                          <a:ext cx="3704" cy="3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6288" name="Text Box 16"/>
            <p:cNvSpPr txBox="1">
              <a:spLocks noChangeArrowheads="1"/>
            </p:cNvSpPr>
            <p:nvPr/>
          </p:nvSpPr>
          <p:spPr bwMode="auto">
            <a:xfrm>
              <a:off x="244" y="2466"/>
              <a:ext cx="544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00" b="1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</a:rPr>
                <a:t>isolate </a:t>
              </a:r>
              <a:r>
                <a:rPr lang="en-US" sz="1800" b="1" dirty="0">
                  <a:solidFill>
                    <a:srgbClr val="FF66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</a:rPr>
                <a:t>BH-DVCS interference</a:t>
              </a:r>
              <a:r>
                <a:rPr lang="en-US" sz="1800" b="1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</a:rPr>
                <a:t> term        non-zero </a:t>
              </a:r>
              <a:r>
                <a:rPr lang="en-US" sz="1800" b="1" dirty="0" err="1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</a:rPr>
                <a:t>azimuthal</a:t>
              </a:r>
              <a:r>
                <a:rPr lang="en-US" sz="1800" b="1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</a:rPr>
                <a:t> asymmetries</a:t>
              </a:r>
            </a:p>
          </p:txBody>
        </p:sp>
        <p:sp>
          <p:nvSpPr>
            <p:cNvPr id="566289" name="Line 17"/>
            <p:cNvSpPr>
              <a:spLocks noChangeShapeType="1"/>
            </p:cNvSpPr>
            <p:nvPr/>
          </p:nvSpPr>
          <p:spPr bwMode="auto">
            <a:xfrm>
              <a:off x="2901" y="2600"/>
              <a:ext cx="340" cy="0"/>
            </a:xfrm>
            <a:prstGeom prst="line">
              <a:avLst/>
            </a:prstGeom>
            <a:noFill/>
            <a:ln w="76200" cmpd="tri">
              <a:solidFill>
                <a:srgbClr val="CC66FF"/>
              </a:solidFill>
              <a:round/>
              <a:headEnd/>
              <a:tailEnd type="triangle" w="med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6808788" y="2482850"/>
            <a:ext cx="2335115" cy="2653364"/>
            <a:chOff x="5946935" y="832359"/>
            <a:chExt cx="2333799" cy="2653518"/>
          </a:xfrm>
        </p:grpSpPr>
        <p:pic>
          <p:nvPicPr>
            <p:cNvPr id="26" name="Picture 25" descr="dvcs_xsection.eps"/>
            <p:cNvPicPr>
              <a:picLocks noChangeAspect="1"/>
            </p:cNvPicPr>
            <p:nvPr/>
          </p:nvPicPr>
          <p:blipFill>
            <a:blip r:embed="rId7"/>
            <a:srcRect l="5681" t="-1460" r="48286" b="51141"/>
            <a:stretch>
              <a:fillRect/>
            </a:stretch>
          </p:blipFill>
          <p:spPr bwMode="auto">
            <a:xfrm>
              <a:off x="5946935" y="1006309"/>
              <a:ext cx="2333799" cy="2479568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5475" name="Object 3"/>
            <p:cNvGraphicFramePr>
              <a:graphicFrameLocks noChangeAspect="1"/>
            </p:cNvGraphicFramePr>
            <p:nvPr/>
          </p:nvGraphicFramePr>
          <p:xfrm>
            <a:off x="6375318" y="832359"/>
            <a:ext cx="1624684" cy="209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06" name="Equation" r:id="rId8" imgW="2565400" imgH="330200" progId="Equation.DSMT4">
                    <p:embed/>
                  </p:oleObj>
                </mc:Choice>
                <mc:Fallback>
                  <p:oleObj name="Equation" r:id="rId8" imgW="2565400" imgH="33020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75318" y="832359"/>
                          <a:ext cx="1624684" cy="209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" name="Object 6"/>
          <p:cNvGraphicFramePr>
            <a:graphicFrameLocks noChangeAspect="1"/>
          </p:cNvGraphicFramePr>
          <p:nvPr/>
        </p:nvGraphicFramePr>
        <p:xfrm>
          <a:off x="4215373" y="1155794"/>
          <a:ext cx="2030038" cy="607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7" name="Equation" r:id="rId10" imgW="850900" imgH="254000" progId="Equation.DSMT4">
                  <p:embed/>
                </p:oleObj>
              </mc:Choice>
              <mc:Fallback>
                <p:oleObj name="Equation" r:id="rId10" imgW="850900" imgH="254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5373" y="1155794"/>
                        <a:ext cx="2030038" cy="6078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896470" y="707091"/>
            <a:ext cx="73958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Comic Sans MS"/>
                <a:cs typeface="Comic Sans MS"/>
              </a:rPr>
              <a:t>most clean channel for interpretation in terms of </a:t>
            </a:r>
            <a:r>
              <a:rPr lang="en-US" b="1" dirty="0" err="1">
                <a:latin typeface="Comic Sans MS"/>
                <a:cs typeface="Comic Sans MS"/>
              </a:rPr>
              <a:t>GPDs</a:t>
            </a:r>
            <a:endParaRPr lang="it-IT" b="1" dirty="0">
              <a:latin typeface="Comic Sans MS"/>
              <a:cs typeface="Comic Sans MS"/>
            </a:endParaRPr>
          </a:p>
        </p:txBody>
      </p:sp>
      <p:sp>
        <p:nvSpPr>
          <p:cNvPr id="34" name="AutoShape 14"/>
          <p:cNvSpPr>
            <a:spLocks noChangeArrowheads="1"/>
          </p:cNvSpPr>
          <p:nvPr/>
        </p:nvSpPr>
        <p:spPr bwMode="auto">
          <a:xfrm>
            <a:off x="3331510" y="1126096"/>
            <a:ext cx="733425" cy="487551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CC66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pic>
        <p:nvPicPr>
          <p:cNvPr id="35" name="Picture 3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93059" y="5737412"/>
            <a:ext cx="742950" cy="5365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36" name="Picture 3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329298" y="5737412"/>
            <a:ext cx="642937" cy="6365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2046942" y="5827059"/>
            <a:ext cx="4751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can measure DVCS – cross section and </a:t>
            </a:r>
            <a:r>
              <a:rPr lang="en-US" b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I</a:t>
            </a:r>
            <a:endParaRPr lang="en-US" b="1" dirty="0">
              <a:solidFill>
                <a:srgbClr val="CC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BBF82-B6E2-9F42-9D11-9DBC2F85A174}" type="slidenum">
              <a:rPr lang="it-IT"/>
              <a:pPr>
                <a:defRPr/>
              </a:pPr>
              <a:t>8</a:t>
            </a:fld>
            <a:endParaRPr lang="it-IT"/>
          </a:p>
        </p:txBody>
      </p:sp>
      <p:sp>
        <p:nvSpPr>
          <p:cNvPr id="5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E.C. Aschenauer             STAR Meeting April 2012</a:t>
            </a:r>
            <a:endParaRPr lang="it-IT"/>
          </a:p>
        </p:txBody>
      </p:sp>
      <p:sp>
        <p:nvSpPr>
          <p:cNvPr id="567298" name="Text Box 2"/>
          <p:cNvSpPr txBox="1">
            <a:spLocks noChangeArrowheads="1"/>
          </p:cNvSpPr>
          <p:nvPr/>
        </p:nvSpPr>
        <p:spPr bwMode="auto">
          <a:xfrm>
            <a:off x="1001713" y="5502275"/>
            <a:ext cx="48804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err="1">
                <a:solidFill>
                  <a:srgbClr val="FFFFFF"/>
                </a:solidFill>
                <a:latin typeface="Symbol" pitchFamily="-65" charset="2"/>
              </a:rPr>
              <a:t>Ds</a:t>
            </a:r>
            <a:r>
              <a:rPr lang="en-US" sz="2400" b="1" baseline="-25000" dirty="0" err="1">
                <a:solidFill>
                  <a:srgbClr val="FFFFFF"/>
                </a:solidFill>
                <a:latin typeface="Tahoma" pitchFamily="-65" charset="0"/>
              </a:rPr>
              <a:t>UT</a:t>
            </a:r>
            <a:r>
              <a:rPr lang="en-US" sz="2400" b="1" dirty="0">
                <a:solidFill>
                  <a:srgbClr val="FFFFFF"/>
                </a:solidFill>
                <a:latin typeface="Tahoma" pitchFamily="-65" charset="0"/>
              </a:rPr>
              <a:t> ~ </a:t>
            </a:r>
            <a:r>
              <a:rPr lang="en-US" sz="2400" b="1" dirty="0" err="1">
                <a:solidFill>
                  <a:srgbClr val="FFFF00"/>
                </a:solidFill>
                <a:latin typeface="Tahoma" pitchFamily="-65" charset="0"/>
              </a:rPr>
              <a:t>sin</a:t>
            </a:r>
            <a:r>
              <a:rPr lang="en-US" sz="2400" b="1" dirty="0" err="1">
                <a:solidFill>
                  <a:srgbClr val="FFFF00"/>
                </a:solidFill>
                <a:latin typeface="Symbol" pitchFamily="-65" charset="2"/>
              </a:rPr>
              <a:t>f</a:t>
            </a:r>
            <a:r>
              <a:rPr lang="en-US" sz="2400" b="1" dirty="0" err="1">
                <a:latin typeface="Tahoma" pitchFamily="-65" charset="0"/>
              </a:rPr>
              <a:t>∙</a:t>
            </a:r>
            <a:r>
              <a:rPr lang="en-US" sz="2400" b="1" dirty="0" err="1">
                <a:solidFill>
                  <a:schemeClr val="tx1"/>
                </a:solidFill>
                <a:latin typeface="Tahoma" pitchFamily="-65" charset="0"/>
              </a:rPr>
              <a:t>Im{k(</a:t>
            </a:r>
            <a:r>
              <a:rPr lang="en-US" sz="2400" b="1" dirty="0" err="1">
                <a:solidFill>
                  <a:srgbClr val="CC66FF"/>
                </a:solidFill>
                <a:latin typeface="Tahoma" pitchFamily="-65" charset="0"/>
              </a:rPr>
              <a:t>H</a:t>
            </a:r>
            <a:r>
              <a:rPr lang="en-US" sz="2400" b="1" dirty="0">
                <a:solidFill>
                  <a:schemeClr val="hlink"/>
                </a:solidFill>
                <a:latin typeface="Times New Roman" pitchFamily="-65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ahoma" pitchFamily="-65" charset="0"/>
              </a:rPr>
              <a:t>- </a:t>
            </a:r>
            <a:r>
              <a:rPr lang="en-US" sz="2400" b="1" dirty="0">
                <a:solidFill>
                  <a:srgbClr val="CC66FF"/>
                </a:solidFill>
                <a:latin typeface="Tahoma" pitchFamily="-65" charset="0"/>
              </a:rPr>
              <a:t>E</a:t>
            </a:r>
            <a:r>
              <a:rPr lang="en-US" sz="2400" b="1" dirty="0">
                <a:latin typeface="Tahoma" pitchFamily="-65" charset="0"/>
              </a:rPr>
              <a:t>) + … </a:t>
            </a:r>
            <a:r>
              <a:rPr lang="en-US" sz="2400" b="1" dirty="0">
                <a:solidFill>
                  <a:schemeClr val="tx1"/>
                </a:solidFill>
                <a:latin typeface="Tahoma" pitchFamily="-65" charset="0"/>
              </a:rPr>
              <a:t>}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42988" y="2216152"/>
            <a:ext cx="4737100" cy="690563"/>
            <a:chOff x="153" y="1496"/>
            <a:chExt cx="2984" cy="435"/>
          </a:xfrm>
        </p:grpSpPr>
        <p:sp>
          <p:nvSpPr>
            <p:cNvPr id="66613" name="Text Box 4"/>
            <p:cNvSpPr txBox="1">
              <a:spLocks noChangeArrowheads="1"/>
            </p:cNvSpPr>
            <p:nvPr/>
          </p:nvSpPr>
          <p:spPr bwMode="auto">
            <a:xfrm>
              <a:off x="153" y="1601"/>
              <a:ext cx="298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>
                  <a:solidFill>
                    <a:srgbClr val="FFFFFF"/>
                  </a:solidFill>
                  <a:latin typeface="Symbol" pitchFamily="-65" charset="2"/>
                </a:rPr>
                <a:t>Ds</a:t>
              </a:r>
              <a:r>
                <a:rPr lang="en-US" sz="2400" b="1" baseline="-25000" dirty="0" err="1">
                  <a:solidFill>
                    <a:srgbClr val="FFFFFF"/>
                  </a:solidFill>
                  <a:latin typeface="Tahoma" pitchFamily="-65" charset="0"/>
                </a:rPr>
                <a:t>C</a:t>
              </a:r>
              <a:r>
                <a:rPr lang="en-US" sz="2400" b="1" dirty="0">
                  <a:solidFill>
                    <a:srgbClr val="FFFFFF"/>
                  </a:solidFill>
                  <a:latin typeface="Tahoma" pitchFamily="-65" charset="0"/>
                </a:rPr>
                <a:t> ~</a:t>
              </a:r>
              <a:r>
                <a:rPr lang="en-US" sz="2400" b="1" dirty="0">
                  <a:solidFill>
                    <a:schemeClr val="tx1"/>
                  </a:solidFill>
                  <a:latin typeface="Tahoma" pitchFamily="-65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latin typeface="Tahoma" pitchFamily="-65" charset="0"/>
                </a:rPr>
                <a:t>cos</a:t>
              </a:r>
              <a:r>
                <a:rPr lang="en-US" sz="2400" b="1" dirty="0" err="1">
                  <a:solidFill>
                    <a:srgbClr val="FFFF00"/>
                  </a:solidFill>
                  <a:latin typeface="Symbol" pitchFamily="-65" charset="2"/>
                </a:rPr>
                <a:t>f</a:t>
              </a:r>
              <a:r>
                <a:rPr lang="en-US" sz="2400" b="1" dirty="0">
                  <a:solidFill>
                    <a:srgbClr val="FF3300"/>
                  </a:solidFill>
                  <a:latin typeface="Symbol" pitchFamily="-65" charset="2"/>
                </a:rPr>
                <a:t> </a:t>
              </a:r>
              <a:r>
                <a:rPr lang="en-US" sz="2400" b="1" dirty="0">
                  <a:latin typeface="Tahoma" pitchFamily="-65" charset="0"/>
                </a:rPr>
                <a:t>∙</a:t>
              </a:r>
              <a:r>
                <a:rPr lang="en-US" sz="2400" b="1" dirty="0">
                  <a:solidFill>
                    <a:schemeClr val="tx1"/>
                  </a:solidFill>
                  <a:latin typeface="Tahoma" pitchFamily="-65" charset="0"/>
                </a:rPr>
                <a:t>Re{ </a:t>
              </a:r>
              <a:r>
                <a:rPr lang="en-US" sz="2400" b="1" dirty="0">
                  <a:solidFill>
                    <a:srgbClr val="CC66FF"/>
                  </a:solidFill>
                  <a:latin typeface="Tahoma" pitchFamily="-65" charset="0"/>
                </a:rPr>
                <a:t>H</a:t>
              </a:r>
              <a:r>
                <a:rPr lang="en-US" sz="2400" b="1" dirty="0">
                  <a:solidFill>
                    <a:schemeClr val="hlink"/>
                  </a:solidFill>
                  <a:latin typeface="Times New Roman" pitchFamily="-65" charset="0"/>
                </a:rPr>
                <a:t>  </a:t>
              </a:r>
              <a:r>
                <a:rPr lang="en-US" sz="2400" b="1" dirty="0">
                  <a:solidFill>
                    <a:schemeClr val="tx1"/>
                  </a:solidFill>
                  <a:latin typeface="Tahoma" pitchFamily="-65" charset="0"/>
                </a:rPr>
                <a:t>+ </a:t>
              </a:r>
              <a:r>
                <a:rPr lang="en-US" sz="2400" b="1" dirty="0" err="1">
                  <a:solidFill>
                    <a:schemeClr val="tx1"/>
                  </a:solidFill>
                  <a:latin typeface="Symbol" pitchFamily="-65" charset="2"/>
                </a:rPr>
                <a:t>x</a:t>
              </a:r>
              <a:r>
                <a:rPr lang="en-US" sz="2400" b="1" dirty="0" err="1">
                  <a:solidFill>
                    <a:srgbClr val="CC66FF"/>
                  </a:solidFill>
                  <a:latin typeface="Tahoma" pitchFamily="-65" charset="0"/>
                </a:rPr>
                <a:t>H</a:t>
              </a:r>
              <a:r>
                <a:rPr lang="en-US" sz="2400" b="1" dirty="0">
                  <a:solidFill>
                    <a:schemeClr val="tx1"/>
                  </a:solidFill>
                  <a:latin typeface="Tahoma" pitchFamily="-65" charset="0"/>
                </a:rPr>
                <a:t> +… }</a:t>
              </a:r>
            </a:p>
          </p:txBody>
        </p:sp>
        <p:sp>
          <p:nvSpPr>
            <p:cNvPr id="66614" name="Rectangle 5"/>
            <p:cNvSpPr>
              <a:spLocks noChangeArrowheads="1"/>
            </p:cNvSpPr>
            <p:nvPr/>
          </p:nvSpPr>
          <p:spPr bwMode="auto">
            <a:xfrm>
              <a:off x="2266" y="1496"/>
              <a:ext cx="239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en-US" sz="2800" dirty="0">
                  <a:solidFill>
                    <a:srgbClr val="CC66FF"/>
                  </a:solidFill>
                  <a:latin typeface="Times New Roman" pitchFamily="-65" charset="0"/>
                </a:rPr>
                <a:t>~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028700" y="3770310"/>
            <a:ext cx="4700588" cy="676274"/>
            <a:chOff x="178" y="2475"/>
            <a:chExt cx="2961" cy="426"/>
          </a:xfrm>
        </p:grpSpPr>
        <p:sp>
          <p:nvSpPr>
            <p:cNvPr id="66611" name="Text Box 7"/>
            <p:cNvSpPr txBox="1">
              <a:spLocks noChangeArrowheads="1"/>
            </p:cNvSpPr>
            <p:nvPr/>
          </p:nvSpPr>
          <p:spPr bwMode="auto">
            <a:xfrm>
              <a:off x="178" y="2571"/>
              <a:ext cx="296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>
                  <a:latin typeface="Symbol" pitchFamily="-65" charset="2"/>
                </a:rPr>
                <a:t>Ds</a:t>
              </a:r>
              <a:r>
                <a:rPr lang="en-US" sz="2400" b="1" baseline="-25000" dirty="0" err="1">
                  <a:latin typeface="Tahoma" pitchFamily="-65" charset="0"/>
                </a:rPr>
                <a:t>LU</a:t>
              </a:r>
              <a:r>
                <a:rPr lang="en-US" sz="2400" b="1" dirty="0">
                  <a:latin typeface="Tahoma" pitchFamily="-65" charset="0"/>
                </a:rPr>
                <a:t> ~ </a:t>
              </a:r>
              <a:r>
                <a:rPr lang="en-US" sz="2400" b="1" dirty="0" err="1">
                  <a:solidFill>
                    <a:srgbClr val="FFFF00"/>
                  </a:solidFill>
                  <a:latin typeface="Tahoma" pitchFamily="-65" charset="0"/>
                </a:rPr>
                <a:t>sin</a:t>
              </a:r>
              <a:r>
                <a:rPr lang="en-US" sz="2400" b="1" dirty="0" err="1">
                  <a:solidFill>
                    <a:srgbClr val="FFFF00"/>
                  </a:solidFill>
                  <a:latin typeface="Symbol" pitchFamily="-65" charset="2"/>
                </a:rPr>
                <a:t>f</a:t>
              </a:r>
              <a:r>
                <a:rPr lang="en-US" sz="2400" b="1" dirty="0" err="1">
                  <a:latin typeface="Tahoma" pitchFamily="-65" charset="0"/>
                </a:rPr>
                <a:t>∙</a:t>
              </a:r>
              <a:r>
                <a:rPr lang="en-US" sz="2400" b="1" dirty="0" err="1">
                  <a:solidFill>
                    <a:schemeClr val="tx1"/>
                  </a:solidFill>
                  <a:latin typeface="Tahoma" pitchFamily="-65" charset="0"/>
                </a:rPr>
                <a:t>Im{</a:t>
              </a:r>
              <a:r>
                <a:rPr lang="en-US" sz="2400" b="1" dirty="0" err="1">
                  <a:solidFill>
                    <a:srgbClr val="CC66FF"/>
                  </a:solidFill>
                  <a:latin typeface="Tahoma" pitchFamily="-65" charset="0"/>
                </a:rPr>
                <a:t>H</a:t>
              </a:r>
              <a:r>
                <a:rPr lang="en-US" sz="2400" b="1" dirty="0">
                  <a:solidFill>
                    <a:schemeClr val="hlink"/>
                  </a:solidFill>
                  <a:latin typeface="Times New Roman" pitchFamily="-65" charset="0"/>
                </a:rPr>
                <a:t> </a:t>
              </a:r>
              <a:r>
                <a:rPr lang="en-US" sz="2400" b="1" dirty="0">
                  <a:solidFill>
                    <a:schemeClr val="tx1"/>
                  </a:solidFill>
                  <a:latin typeface="Tahoma" pitchFamily="-65" charset="0"/>
                </a:rPr>
                <a:t>+ </a:t>
              </a:r>
              <a:r>
                <a:rPr lang="en-US" sz="2400" b="1" dirty="0" err="1">
                  <a:solidFill>
                    <a:schemeClr val="tx1"/>
                  </a:solidFill>
                  <a:latin typeface="Symbol" pitchFamily="-65" charset="2"/>
                </a:rPr>
                <a:t>x</a:t>
              </a:r>
              <a:r>
                <a:rPr lang="en-US" sz="2400" b="1" dirty="0" err="1">
                  <a:solidFill>
                    <a:srgbClr val="CC66FF"/>
                  </a:solidFill>
                  <a:latin typeface="Tahoma" pitchFamily="-65" charset="0"/>
                </a:rPr>
                <a:t>H</a:t>
              </a:r>
              <a:r>
                <a:rPr lang="en-US" sz="2400" b="1" dirty="0">
                  <a:solidFill>
                    <a:srgbClr val="FF3300"/>
                  </a:solidFill>
                  <a:latin typeface="Tahoma" pitchFamily="-65" charset="0"/>
                </a:rPr>
                <a:t> </a:t>
              </a:r>
              <a:r>
                <a:rPr lang="en-US" sz="2400" b="1" dirty="0">
                  <a:solidFill>
                    <a:schemeClr val="tx1"/>
                  </a:solidFill>
                  <a:latin typeface="Tahoma" pitchFamily="-65" charset="0"/>
                </a:rPr>
                <a:t>+ </a:t>
              </a:r>
              <a:r>
                <a:rPr lang="en-US" sz="2400" b="1" dirty="0" err="1">
                  <a:solidFill>
                    <a:schemeClr val="tx1"/>
                  </a:solidFill>
                  <a:latin typeface="Tahoma" pitchFamily="-65" charset="0"/>
                </a:rPr>
                <a:t>k</a:t>
              </a:r>
              <a:r>
                <a:rPr lang="en-US" sz="2400" b="1" dirty="0" err="1">
                  <a:solidFill>
                    <a:srgbClr val="CC66FF"/>
                  </a:solidFill>
                  <a:latin typeface="Tahoma" pitchFamily="-65" charset="0"/>
                </a:rPr>
                <a:t>E</a:t>
              </a:r>
              <a:r>
                <a:rPr lang="en-US" sz="2400" b="1" dirty="0">
                  <a:solidFill>
                    <a:schemeClr val="tx1"/>
                  </a:solidFill>
                  <a:latin typeface="Tahoma" pitchFamily="-65" charset="0"/>
                </a:rPr>
                <a:t>}</a:t>
              </a:r>
            </a:p>
          </p:txBody>
        </p:sp>
        <p:sp>
          <p:nvSpPr>
            <p:cNvPr id="66612" name="Rectangle 8"/>
            <p:cNvSpPr>
              <a:spLocks noChangeArrowheads="1"/>
            </p:cNvSpPr>
            <p:nvPr/>
          </p:nvSpPr>
          <p:spPr bwMode="auto">
            <a:xfrm>
              <a:off x="2298" y="2475"/>
              <a:ext cx="122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rgbClr val="CC66FF"/>
                  </a:solidFill>
                  <a:latin typeface="Times New Roman" pitchFamily="-65" charset="0"/>
                </a:rPr>
                <a:t>~</a:t>
              </a:r>
              <a:endParaRPr lang="en-US" sz="2400" dirty="0">
                <a:solidFill>
                  <a:srgbClr val="CC66FF"/>
                </a:solidFill>
                <a:latin typeface="Tahoma" pitchFamily="-65" charset="0"/>
              </a:endParaRPr>
            </a:p>
          </p:txBody>
        </p:sp>
      </p:grpSp>
      <p:sp>
        <p:nvSpPr>
          <p:cNvPr id="567305" name="Line 9"/>
          <p:cNvSpPr>
            <a:spLocks noChangeShapeType="1"/>
          </p:cNvSpPr>
          <p:nvPr/>
        </p:nvSpPr>
        <p:spPr bwMode="auto">
          <a:xfrm>
            <a:off x="838200" y="6477000"/>
            <a:ext cx="7239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567306" name="Line 10"/>
          <p:cNvSpPr>
            <a:spLocks noChangeShapeType="1"/>
          </p:cNvSpPr>
          <p:nvPr/>
        </p:nvSpPr>
        <p:spPr bwMode="auto">
          <a:xfrm>
            <a:off x="838200" y="6477000"/>
            <a:ext cx="71628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567307" name="Line 11"/>
          <p:cNvSpPr>
            <a:spLocks noChangeShapeType="1"/>
          </p:cNvSpPr>
          <p:nvPr/>
        </p:nvSpPr>
        <p:spPr bwMode="auto">
          <a:xfrm>
            <a:off x="827088" y="5589588"/>
            <a:ext cx="7239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0" y="4076700"/>
            <a:ext cx="1841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b="0">
              <a:solidFill>
                <a:schemeClr val="accent2"/>
              </a:solidFill>
              <a:latin typeface="Tahoma" pitchFamily="-65" charset="0"/>
            </a:endParaRPr>
          </a:p>
        </p:txBody>
      </p:sp>
      <p:sp>
        <p:nvSpPr>
          <p:cNvPr id="567309" name="Line 13"/>
          <p:cNvSpPr>
            <a:spLocks noChangeShapeType="1"/>
          </p:cNvSpPr>
          <p:nvPr/>
        </p:nvSpPr>
        <p:spPr bwMode="auto">
          <a:xfrm>
            <a:off x="179388" y="3933825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567310" name="Rectangle 14"/>
          <p:cNvSpPr>
            <a:spLocks noChangeArrowheads="1"/>
          </p:cNvSpPr>
          <p:nvPr/>
        </p:nvSpPr>
        <p:spPr bwMode="auto">
          <a:xfrm>
            <a:off x="4211638" y="4638675"/>
            <a:ext cx="7699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4335463" y="5257800"/>
            <a:ext cx="1841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b="0">
              <a:solidFill>
                <a:srgbClr val="FF3300"/>
              </a:solidFill>
              <a:latin typeface="Tahoma" pitchFamily="-65" charset="0"/>
            </a:endParaRP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047750" y="4532310"/>
            <a:ext cx="4633913" cy="698499"/>
            <a:chOff x="113" y="3000"/>
            <a:chExt cx="2919" cy="440"/>
          </a:xfrm>
        </p:grpSpPr>
        <p:sp>
          <p:nvSpPr>
            <p:cNvPr id="66609" name="Text Box 17"/>
            <p:cNvSpPr txBox="1">
              <a:spLocks noChangeArrowheads="1"/>
            </p:cNvSpPr>
            <p:nvPr/>
          </p:nvSpPr>
          <p:spPr bwMode="auto">
            <a:xfrm>
              <a:off x="113" y="3110"/>
              <a:ext cx="291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>
                  <a:latin typeface="Symbol" pitchFamily="-65" charset="2"/>
                </a:rPr>
                <a:t>Ds</a:t>
              </a:r>
              <a:r>
                <a:rPr lang="en-US" sz="2400" b="1" baseline="-25000" dirty="0" err="1">
                  <a:latin typeface="Tahoma" pitchFamily="-65" charset="0"/>
                </a:rPr>
                <a:t>UL</a:t>
              </a:r>
              <a:r>
                <a:rPr lang="en-US" sz="2400" b="1" dirty="0">
                  <a:latin typeface="Tahoma" pitchFamily="-65" charset="0"/>
                </a:rPr>
                <a:t> ~ </a:t>
              </a:r>
              <a:r>
                <a:rPr lang="en-US" sz="2400" b="1" dirty="0" err="1">
                  <a:solidFill>
                    <a:srgbClr val="FFFF00"/>
                  </a:solidFill>
                  <a:latin typeface="Tahoma" pitchFamily="-65" charset="0"/>
                </a:rPr>
                <a:t>sin</a:t>
              </a:r>
              <a:r>
                <a:rPr lang="en-US" sz="2400" b="1" dirty="0" err="1">
                  <a:solidFill>
                    <a:srgbClr val="FFFF00"/>
                  </a:solidFill>
                  <a:latin typeface="Symbol" pitchFamily="-65" charset="2"/>
                </a:rPr>
                <a:t>f</a:t>
              </a:r>
              <a:r>
                <a:rPr lang="en-US" sz="2400" b="1" dirty="0" err="1">
                  <a:latin typeface="Tahoma" pitchFamily="-65" charset="0"/>
                </a:rPr>
                <a:t>∙</a:t>
              </a:r>
              <a:r>
                <a:rPr lang="en-US" sz="2400" b="1" dirty="0" err="1">
                  <a:solidFill>
                    <a:schemeClr val="tx1"/>
                  </a:solidFill>
                  <a:latin typeface="Tahoma" pitchFamily="-65" charset="0"/>
                </a:rPr>
                <a:t>Im{</a:t>
              </a:r>
              <a:r>
                <a:rPr lang="en-US" sz="2400" b="1" dirty="0" err="1">
                  <a:solidFill>
                    <a:srgbClr val="CC66FF"/>
                  </a:solidFill>
                  <a:latin typeface="Tahoma" pitchFamily="-65" charset="0"/>
                </a:rPr>
                <a:t>H</a:t>
              </a:r>
              <a:r>
                <a:rPr lang="en-US" sz="2400" b="1" dirty="0">
                  <a:solidFill>
                    <a:srgbClr val="CC66FF"/>
                  </a:solidFill>
                  <a:latin typeface="Times New Roman" pitchFamily="-65" charset="0"/>
                </a:rPr>
                <a:t> </a:t>
              </a:r>
              <a:r>
                <a:rPr lang="en-US" sz="2400" b="1" dirty="0">
                  <a:solidFill>
                    <a:schemeClr val="tx1"/>
                  </a:solidFill>
                  <a:latin typeface="Tahoma" pitchFamily="-65" charset="0"/>
                </a:rPr>
                <a:t>+ </a:t>
              </a:r>
              <a:r>
                <a:rPr lang="en-US" sz="2400" b="1" dirty="0" err="1">
                  <a:solidFill>
                    <a:schemeClr val="tx1"/>
                  </a:solidFill>
                  <a:latin typeface="Symbol" pitchFamily="-65" charset="2"/>
                </a:rPr>
                <a:t>x</a:t>
              </a:r>
              <a:r>
                <a:rPr lang="en-US" sz="2400" b="1" dirty="0" err="1">
                  <a:solidFill>
                    <a:srgbClr val="CC66FF"/>
                  </a:solidFill>
                  <a:latin typeface="Tahoma" pitchFamily="-65" charset="0"/>
                </a:rPr>
                <a:t>H</a:t>
              </a:r>
              <a:r>
                <a:rPr lang="en-US" sz="2400" b="1" dirty="0">
                  <a:solidFill>
                    <a:srgbClr val="FF3300"/>
                  </a:solidFill>
                  <a:latin typeface="Tahoma" pitchFamily="-65" charset="0"/>
                </a:rPr>
                <a:t> </a:t>
              </a:r>
              <a:r>
                <a:rPr lang="en-US" sz="2400" b="1" dirty="0">
                  <a:solidFill>
                    <a:schemeClr val="tx1"/>
                  </a:solidFill>
                  <a:latin typeface="Tahoma" pitchFamily="-65" charset="0"/>
                </a:rPr>
                <a:t>+ …}</a:t>
              </a:r>
            </a:p>
          </p:txBody>
        </p:sp>
        <p:sp>
          <p:nvSpPr>
            <p:cNvPr id="66610" name="Rectangle 18"/>
            <p:cNvSpPr>
              <a:spLocks noChangeArrowheads="1"/>
            </p:cNvSpPr>
            <p:nvPr/>
          </p:nvSpPr>
          <p:spPr bwMode="auto">
            <a:xfrm>
              <a:off x="1727" y="3000"/>
              <a:ext cx="122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rgbClr val="CC66FF"/>
                  </a:solidFill>
                  <a:latin typeface="Times New Roman" pitchFamily="-65" charset="0"/>
                </a:rPr>
                <a:t>~</a:t>
              </a:r>
              <a:endParaRPr lang="en-US" sz="2400" dirty="0">
                <a:solidFill>
                  <a:srgbClr val="CC66FF"/>
                </a:solidFill>
                <a:latin typeface="Tahoma" pitchFamily="-65" charset="0"/>
              </a:endParaRPr>
            </a:p>
          </p:txBody>
        </p:sp>
      </p:grpSp>
      <p:sp>
        <p:nvSpPr>
          <p:cNvPr id="567317" name="Text Box 21"/>
          <p:cNvSpPr txBox="1">
            <a:spLocks noChangeArrowheads="1"/>
          </p:cNvSpPr>
          <p:nvPr/>
        </p:nvSpPr>
        <p:spPr bwMode="auto">
          <a:xfrm>
            <a:off x="281451" y="3218929"/>
            <a:ext cx="3263947" cy="36933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rgbClr val="CC66FF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chemeClr val="bg1"/>
                </a:solidFill>
                <a:latin typeface="Comic Sans MS"/>
                <a:cs typeface="Comic Sans MS"/>
                <a:sym typeface="Wingdings" charset="2"/>
              </a:rPr>
              <a:t></a:t>
            </a:r>
            <a:r>
              <a:rPr lang="en-US" b="1" dirty="0" smtClean="0">
                <a:solidFill>
                  <a:schemeClr val="bg1"/>
                </a:solidFill>
                <a:latin typeface="Comic Sans MS"/>
                <a:cs typeface="Comic Sans MS"/>
                <a:sym typeface="Wingdings" charset="2"/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  <a:sym typeface="Wingdings" charset="2"/>
              </a:rPr>
              <a:t>polarization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  <a:sym typeface="Wingdings" charset="2"/>
              </a:rPr>
              <a:t>observables:</a:t>
            </a:r>
            <a:r>
              <a:rPr lang="en-US" b="1" dirty="0">
                <a:solidFill>
                  <a:schemeClr val="bg1"/>
                </a:solidFill>
                <a:latin typeface="Comic Sans MS"/>
                <a:cs typeface="Comic Sans MS"/>
                <a:sym typeface="Wingdings" charset="2"/>
              </a:rPr>
              <a:t> </a:t>
            </a:r>
            <a:endParaRPr lang="en-US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6897687" y="4074319"/>
            <a:ext cx="2206625" cy="1265237"/>
            <a:chOff x="3956" y="2611"/>
            <a:chExt cx="1390" cy="797"/>
          </a:xfrm>
        </p:grpSpPr>
        <p:sp>
          <p:nvSpPr>
            <p:cNvPr id="66601" name="Text Box 23"/>
            <p:cNvSpPr txBox="1">
              <a:spLocks noChangeArrowheads="1"/>
            </p:cNvSpPr>
            <p:nvPr/>
          </p:nvSpPr>
          <p:spPr bwMode="auto">
            <a:xfrm>
              <a:off x="4105" y="2611"/>
              <a:ext cx="68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 b="1" dirty="0" err="1">
                  <a:solidFill>
                    <a:srgbClr val="CC66FF"/>
                  </a:solidFill>
                  <a:latin typeface="Symbol" pitchFamily="-65" charset="2"/>
                </a:rPr>
                <a:t>Ds</a:t>
              </a:r>
              <a:r>
                <a:rPr lang="en-US" sz="3200" b="1" baseline="-25000" dirty="0" err="1">
                  <a:solidFill>
                    <a:srgbClr val="CC66FF"/>
                  </a:solidFill>
                  <a:latin typeface="Tahoma" pitchFamily="-65" charset="0"/>
                </a:rPr>
                <a:t>UT</a:t>
              </a:r>
              <a:endParaRPr lang="en-US" sz="3200" b="1" baseline="-25000" dirty="0">
                <a:solidFill>
                  <a:srgbClr val="CC66FF"/>
                </a:solidFill>
                <a:latin typeface="Tahoma" pitchFamily="-65" charset="0"/>
              </a:endParaRPr>
            </a:p>
          </p:txBody>
        </p: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3956" y="3022"/>
              <a:ext cx="1390" cy="386"/>
              <a:chOff x="3956" y="3022"/>
              <a:chExt cx="1390" cy="386"/>
            </a:xfrm>
          </p:grpSpPr>
          <p:sp>
            <p:nvSpPr>
              <p:cNvPr id="66603" name="Text Box 25"/>
              <p:cNvSpPr txBox="1">
                <a:spLocks noChangeArrowheads="1"/>
              </p:cNvSpPr>
              <p:nvPr/>
            </p:nvSpPr>
            <p:spPr bwMode="auto">
              <a:xfrm>
                <a:off x="3956" y="3120"/>
                <a:ext cx="139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0" dirty="0">
                    <a:solidFill>
                      <a:srgbClr val="CC66FF"/>
                    </a:solidFill>
                    <a:latin typeface="Tahoma" pitchFamily="-65" charset="0"/>
                  </a:rPr>
                  <a:t>beam    target </a:t>
                </a:r>
              </a:p>
            </p:txBody>
          </p:sp>
          <p:grpSp>
            <p:nvGrpSpPr>
              <p:cNvPr id="8" name="Group 26"/>
              <p:cNvGrpSpPr>
                <a:grpSpLocks/>
              </p:cNvGrpSpPr>
              <p:nvPr/>
            </p:nvGrpSpPr>
            <p:grpSpPr bwMode="auto">
              <a:xfrm>
                <a:off x="4286" y="3022"/>
                <a:ext cx="499" cy="136"/>
                <a:chOff x="4286" y="3022"/>
                <a:chExt cx="499" cy="136"/>
              </a:xfrm>
            </p:grpSpPr>
            <p:sp>
              <p:nvSpPr>
                <p:cNvPr id="567323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4286" y="3022"/>
                  <a:ext cx="182" cy="136"/>
                </a:xfrm>
                <a:prstGeom prst="line">
                  <a:avLst/>
                </a:prstGeom>
                <a:noFill/>
                <a:ln w="38100">
                  <a:solidFill>
                    <a:srgbClr val="CC66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</a:endParaRPr>
                </a:p>
              </p:txBody>
            </p:sp>
            <p:sp>
              <p:nvSpPr>
                <p:cNvPr id="567324" name="Line 28"/>
                <p:cNvSpPr>
                  <a:spLocks noChangeShapeType="1"/>
                </p:cNvSpPr>
                <p:nvPr/>
              </p:nvSpPr>
              <p:spPr bwMode="auto">
                <a:xfrm>
                  <a:off x="4649" y="3022"/>
                  <a:ext cx="136" cy="136"/>
                </a:xfrm>
                <a:prstGeom prst="line">
                  <a:avLst/>
                </a:prstGeom>
                <a:noFill/>
                <a:ln w="38100">
                  <a:solidFill>
                    <a:srgbClr val="CC66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</a:endParaRPr>
                </a:p>
              </p:txBody>
            </p:sp>
          </p:grpSp>
        </p:grpSp>
      </p:grpSp>
      <p:sp>
        <p:nvSpPr>
          <p:cNvPr id="567325" name="AutoShape 29"/>
          <p:cNvSpPr>
            <a:spLocks noChangeArrowheads="1"/>
          </p:cNvSpPr>
          <p:nvPr/>
        </p:nvSpPr>
        <p:spPr bwMode="auto">
          <a:xfrm>
            <a:off x="6372225" y="4062413"/>
            <a:ext cx="576263" cy="3079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CC66FF">
                  <a:alpha val="50999"/>
                </a:srgbClr>
              </a:gs>
              <a:gs pos="100000">
                <a:schemeClr val="tx1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567326" name="AutoShape 30"/>
          <p:cNvSpPr>
            <a:spLocks noChangeArrowheads="1"/>
          </p:cNvSpPr>
          <p:nvPr/>
        </p:nvSpPr>
        <p:spPr bwMode="auto">
          <a:xfrm>
            <a:off x="6372225" y="4926013"/>
            <a:ext cx="576263" cy="3079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CC66FF">
                  <a:alpha val="50999"/>
                </a:srgbClr>
              </a:gs>
              <a:gs pos="100000">
                <a:schemeClr val="tx1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567327" name="AutoShape 31"/>
          <p:cNvSpPr>
            <a:spLocks noChangeArrowheads="1"/>
          </p:cNvSpPr>
          <p:nvPr/>
        </p:nvSpPr>
        <p:spPr bwMode="auto">
          <a:xfrm>
            <a:off x="6372225" y="5718175"/>
            <a:ext cx="576263" cy="3079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CC66FF">
                  <a:alpha val="50999"/>
                </a:srgbClr>
              </a:gs>
              <a:gs pos="100000">
                <a:schemeClr val="tx1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567328" name="Line 32"/>
          <p:cNvSpPr>
            <a:spLocks noChangeShapeType="1"/>
          </p:cNvSpPr>
          <p:nvPr/>
        </p:nvSpPr>
        <p:spPr bwMode="auto">
          <a:xfrm flipV="1">
            <a:off x="4106068" y="4854575"/>
            <a:ext cx="576263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567329" name="Line 33"/>
          <p:cNvSpPr>
            <a:spLocks noChangeShapeType="1"/>
          </p:cNvSpPr>
          <p:nvPr/>
        </p:nvSpPr>
        <p:spPr bwMode="auto">
          <a:xfrm flipV="1">
            <a:off x="3924300" y="3990975"/>
            <a:ext cx="719138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567330" name="Line 34"/>
          <p:cNvSpPr>
            <a:spLocks noChangeShapeType="1"/>
          </p:cNvSpPr>
          <p:nvPr/>
        </p:nvSpPr>
        <p:spPr bwMode="auto">
          <a:xfrm flipV="1">
            <a:off x="4716463" y="4062413"/>
            <a:ext cx="576262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567331" name="Line 35"/>
          <p:cNvSpPr>
            <a:spLocks noChangeShapeType="1"/>
          </p:cNvSpPr>
          <p:nvPr/>
        </p:nvSpPr>
        <p:spPr bwMode="auto">
          <a:xfrm flipV="1">
            <a:off x="4716463" y="5646738"/>
            <a:ext cx="503237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567332" name="Text Box 36"/>
          <p:cNvSpPr txBox="1">
            <a:spLocks noChangeArrowheads="1"/>
          </p:cNvSpPr>
          <p:nvPr/>
        </p:nvSpPr>
        <p:spPr bwMode="auto">
          <a:xfrm>
            <a:off x="3248025" y="6089650"/>
            <a:ext cx="29145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kinematically</a:t>
            </a: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suppressed</a:t>
            </a:r>
          </a:p>
        </p:txBody>
      </p:sp>
      <p:sp>
        <p:nvSpPr>
          <p:cNvPr id="567333" name="Text Box 37"/>
          <p:cNvSpPr txBox="1">
            <a:spLocks noChangeArrowheads="1"/>
          </p:cNvSpPr>
          <p:nvPr/>
        </p:nvSpPr>
        <p:spPr bwMode="auto">
          <a:xfrm>
            <a:off x="7233859" y="3990975"/>
            <a:ext cx="4198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CC66FF"/>
                </a:solidFill>
                <a:latin typeface="Tahoma" pitchFamily="-65" charset="0"/>
              </a:rPr>
              <a:t>H</a:t>
            </a:r>
          </a:p>
        </p:txBody>
      </p:sp>
      <p:sp>
        <p:nvSpPr>
          <p:cNvPr id="567334" name="Text Box 38"/>
          <p:cNvSpPr txBox="1">
            <a:spLocks noChangeArrowheads="1"/>
          </p:cNvSpPr>
          <p:nvPr/>
        </p:nvSpPr>
        <p:spPr bwMode="auto">
          <a:xfrm>
            <a:off x="7152263" y="4854575"/>
            <a:ext cx="5100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CC66FF"/>
                </a:solidFill>
                <a:latin typeface="Tahoma" pitchFamily="-65" charset="0"/>
              </a:rPr>
              <a:t> H</a:t>
            </a:r>
          </a:p>
        </p:txBody>
      </p:sp>
      <p:sp>
        <p:nvSpPr>
          <p:cNvPr id="567335" name="Text Box 39"/>
          <p:cNvSpPr txBox="1">
            <a:spLocks noChangeArrowheads="1"/>
          </p:cNvSpPr>
          <p:nvPr/>
        </p:nvSpPr>
        <p:spPr bwMode="auto">
          <a:xfrm>
            <a:off x="7212695" y="5646738"/>
            <a:ext cx="795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CC66FF"/>
                </a:solidFill>
                <a:latin typeface="Tahoma" pitchFamily="-65" charset="0"/>
              </a:rPr>
              <a:t>H, E</a:t>
            </a:r>
          </a:p>
        </p:txBody>
      </p:sp>
      <p:sp>
        <p:nvSpPr>
          <p:cNvPr id="567336" name="Rectangle 40"/>
          <p:cNvSpPr>
            <a:spLocks noChangeArrowheads="1"/>
          </p:cNvSpPr>
          <p:nvPr/>
        </p:nvSpPr>
        <p:spPr bwMode="auto">
          <a:xfrm>
            <a:off x="7342188" y="4651375"/>
            <a:ext cx="1942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CC66FF"/>
                </a:solidFill>
                <a:latin typeface="Times New Roman" pitchFamily="-65" charset="0"/>
              </a:rPr>
              <a:t>~</a:t>
            </a:r>
            <a:endParaRPr lang="en-US" sz="2400" dirty="0">
              <a:solidFill>
                <a:srgbClr val="CC66FF"/>
              </a:solidFill>
              <a:latin typeface="Tahoma" pitchFamily="-65" charset="0"/>
            </a:endParaRPr>
          </a:p>
        </p:txBody>
      </p:sp>
      <p:sp>
        <p:nvSpPr>
          <p:cNvPr id="567337" name="Rectangle 41"/>
          <p:cNvSpPr>
            <a:spLocks noChangeArrowheads="1"/>
          </p:cNvSpPr>
          <p:nvPr/>
        </p:nvSpPr>
        <p:spPr bwMode="auto">
          <a:xfrm>
            <a:off x="250825" y="1752878"/>
            <a:ext cx="5354638" cy="36933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rgbClr val="CC66FF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567338" name="Text Box 42"/>
          <p:cNvSpPr txBox="1">
            <a:spLocks noChangeArrowheads="1"/>
          </p:cNvSpPr>
          <p:nvPr/>
        </p:nvSpPr>
        <p:spPr bwMode="auto">
          <a:xfrm>
            <a:off x="311150" y="1720850"/>
            <a:ext cx="5578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Comic Sans MS"/>
                <a:cs typeface="Comic Sans MS"/>
                <a:sym typeface="Wingdings" charset="2"/>
              </a:rPr>
              <a:t>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  <a:sym typeface="Wingdings" charset="2"/>
              </a:rPr>
              <a:t>different charges: e</a:t>
            </a:r>
            <a:r>
              <a:rPr lang="en-US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  <a:sym typeface="Wingdings" charset="2"/>
              </a:rPr>
              <a:t>+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  <a:sym typeface="Wingdings" charset="2"/>
              </a:rPr>
              <a:t> e</a:t>
            </a:r>
            <a:r>
              <a:rPr lang="en-US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  <a:sym typeface="Wingdings" charset="2"/>
              </a:rPr>
              <a:t>-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  <a:sym typeface="Wingdings" charset="2"/>
              </a:rPr>
              <a:t>: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567339" name="AutoShape 43"/>
          <p:cNvSpPr>
            <a:spLocks noChangeArrowheads="1"/>
          </p:cNvSpPr>
          <p:nvPr/>
        </p:nvSpPr>
        <p:spPr bwMode="auto">
          <a:xfrm>
            <a:off x="6356350" y="2549525"/>
            <a:ext cx="576263" cy="3079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CC66FF">
                  <a:alpha val="50999"/>
                </a:srgbClr>
              </a:gs>
              <a:gs pos="100000">
                <a:schemeClr val="tx1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567340" name="Text Box 44"/>
          <p:cNvSpPr txBox="1">
            <a:spLocks noChangeArrowheads="1"/>
          </p:cNvSpPr>
          <p:nvPr/>
        </p:nvSpPr>
        <p:spPr bwMode="auto">
          <a:xfrm>
            <a:off x="7246559" y="2473325"/>
            <a:ext cx="4198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CC66FF"/>
                </a:solidFill>
                <a:latin typeface="Tahoma" pitchFamily="-65" charset="0"/>
              </a:rPr>
              <a:t>H</a:t>
            </a:r>
          </a:p>
        </p:txBody>
      </p:sp>
      <p:sp>
        <p:nvSpPr>
          <p:cNvPr id="567341" name="Line 45"/>
          <p:cNvSpPr>
            <a:spLocks noChangeShapeType="1"/>
          </p:cNvSpPr>
          <p:nvPr/>
        </p:nvSpPr>
        <p:spPr bwMode="auto">
          <a:xfrm flipV="1">
            <a:off x="4067175" y="2478088"/>
            <a:ext cx="720725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567342" name="Rectangle 4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DVCS ASYMMETRIES</a:t>
            </a:r>
            <a:endParaRPr lang="en-GB"/>
          </a:p>
        </p:txBody>
      </p:sp>
      <p:sp>
        <p:nvSpPr>
          <p:cNvPr id="567343" name="Text Box 47"/>
          <p:cNvSpPr txBox="1">
            <a:spLocks noChangeArrowheads="1"/>
          </p:cNvSpPr>
          <p:nvPr/>
        </p:nvSpPr>
        <p:spPr bwMode="auto">
          <a:xfrm>
            <a:off x="1058503" y="6121400"/>
            <a:ext cx="22406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 err="1">
                <a:solidFill>
                  <a:schemeClr val="tx1"/>
                </a:solidFill>
                <a:latin typeface="Symbol" pitchFamily="-65" charset="2"/>
              </a:rPr>
              <a:t>x</a:t>
            </a:r>
            <a:r>
              <a:rPr lang="en-US" sz="1400" b="0" dirty="0">
                <a:solidFill>
                  <a:schemeClr val="tx1"/>
                </a:solidFill>
                <a:latin typeface="Arial" pitchFamily="-65" charset="0"/>
              </a:rPr>
              <a:t> = </a:t>
            </a:r>
            <a:r>
              <a:rPr lang="en-US" sz="1400" b="0" dirty="0">
                <a:solidFill>
                  <a:schemeClr val="tx1"/>
                </a:solidFill>
                <a:latin typeface="Tahoma" pitchFamily="-65" charset="0"/>
              </a:rPr>
              <a:t>x</a:t>
            </a:r>
            <a:r>
              <a:rPr lang="en-US" sz="1400" b="0" baseline="-25000" dirty="0">
                <a:solidFill>
                  <a:schemeClr val="tx1"/>
                </a:solidFill>
                <a:latin typeface="Tahoma" pitchFamily="-65" charset="0"/>
              </a:rPr>
              <a:t>B</a:t>
            </a:r>
            <a:r>
              <a:rPr lang="en-US" sz="1400" b="0" dirty="0">
                <a:solidFill>
                  <a:schemeClr val="tx1"/>
                </a:solidFill>
                <a:latin typeface="Tahoma" pitchFamily="-65" charset="0"/>
              </a:rPr>
              <a:t>/(2-x</a:t>
            </a:r>
            <a:r>
              <a:rPr lang="en-US" sz="1400" b="0" baseline="-25000" dirty="0">
                <a:solidFill>
                  <a:schemeClr val="tx1"/>
                </a:solidFill>
                <a:latin typeface="Tahoma" pitchFamily="-65" charset="0"/>
              </a:rPr>
              <a:t>B </a:t>
            </a:r>
            <a:r>
              <a:rPr lang="en-US" sz="1400" b="0" dirty="0" smtClean="0">
                <a:solidFill>
                  <a:schemeClr val="tx1"/>
                </a:solidFill>
                <a:latin typeface="Tahoma" pitchFamily="-65" charset="0"/>
              </a:rPr>
              <a:t>)</a:t>
            </a:r>
            <a:r>
              <a:rPr lang="en-US" sz="1400" dirty="0" smtClean="0">
                <a:latin typeface="Tahoma" pitchFamily="-65" charset="0"/>
              </a:rPr>
              <a:t> </a:t>
            </a:r>
            <a:r>
              <a:rPr lang="en-US" sz="1400" b="0" dirty="0" smtClean="0">
                <a:solidFill>
                  <a:schemeClr val="tx1"/>
                </a:solidFill>
                <a:latin typeface="Tahoma" pitchFamily="-65" charset="0"/>
              </a:rPr>
              <a:t>    </a:t>
            </a:r>
            <a:r>
              <a:rPr lang="en-US" sz="1400" b="0" dirty="0" err="1" smtClean="0">
                <a:solidFill>
                  <a:schemeClr val="tx1"/>
                </a:solidFill>
                <a:latin typeface="Tahoma" pitchFamily="-65" charset="0"/>
              </a:rPr>
              <a:t>k</a:t>
            </a:r>
            <a:r>
              <a:rPr lang="en-US" sz="1400" b="0" dirty="0" smtClean="0">
                <a:solidFill>
                  <a:schemeClr val="tx1"/>
                </a:solidFill>
                <a:latin typeface="Tahoma" pitchFamily="-65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Tahoma" pitchFamily="-65" charset="0"/>
              </a:rPr>
              <a:t>= t/4M</a:t>
            </a:r>
            <a:r>
              <a:rPr lang="en-US" sz="1400" b="0" baseline="30000" dirty="0">
                <a:solidFill>
                  <a:schemeClr val="tx1"/>
                </a:solidFill>
                <a:latin typeface="Tahoma" pitchFamily="-65" charset="0"/>
              </a:rPr>
              <a:t>2 </a:t>
            </a:r>
            <a:r>
              <a:rPr lang="en-US" sz="1400" b="0" dirty="0">
                <a:solidFill>
                  <a:schemeClr val="tx1"/>
                </a:solidFill>
                <a:latin typeface="Tahoma" pitchFamily="-65" charset="0"/>
              </a:rPr>
              <a:t> </a:t>
            </a:r>
          </a:p>
        </p:txBody>
      </p:sp>
      <p:grpSp>
        <p:nvGrpSpPr>
          <p:cNvPr id="9" name="Group 48"/>
          <p:cNvGrpSpPr>
            <a:grpSpLocks/>
          </p:cNvGrpSpPr>
          <p:nvPr/>
        </p:nvGrpSpPr>
        <p:grpSpPr bwMode="auto">
          <a:xfrm>
            <a:off x="66675" y="231775"/>
            <a:ext cx="6594475" cy="1014413"/>
            <a:chOff x="72" y="88"/>
            <a:chExt cx="4154" cy="639"/>
          </a:xfrm>
        </p:grpSpPr>
        <p:sp>
          <p:nvSpPr>
            <p:cNvPr id="567345" name="AutoShape 49"/>
            <p:cNvSpPr>
              <a:spLocks noChangeArrowheads="1"/>
            </p:cNvSpPr>
            <p:nvPr/>
          </p:nvSpPr>
          <p:spPr bwMode="auto">
            <a:xfrm>
              <a:off x="72" y="88"/>
              <a:ext cx="462" cy="574"/>
            </a:xfrm>
            <a:prstGeom prst="curvedRightArrow">
              <a:avLst>
                <a:gd name="adj1" fmla="val 24848"/>
                <a:gd name="adj2" fmla="val 49697"/>
                <a:gd name="adj3" fmla="val 33333"/>
              </a:avLst>
            </a:prstGeom>
            <a:gradFill rotWithShape="1">
              <a:gsLst>
                <a:gs pos="0">
                  <a:schemeClr val="bg1"/>
                </a:gs>
                <a:gs pos="50000">
                  <a:srgbClr val="CC66FF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graphicFrame>
          <p:nvGraphicFramePr>
            <p:cNvPr id="66562" name="Object 2"/>
            <p:cNvGraphicFramePr>
              <a:graphicFrameLocks noChangeAspect="1"/>
            </p:cNvGraphicFramePr>
            <p:nvPr/>
          </p:nvGraphicFramePr>
          <p:xfrm>
            <a:off x="522" y="383"/>
            <a:ext cx="3704" cy="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885" name="Equation" r:id="rId4" imgW="5880100" imgH="546100" progId="Equation.DSMT4">
                    <p:embed/>
                  </p:oleObj>
                </mc:Choice>
                <mc:Fallback>
                  <p:oleObj name="Equation" r:id="rId4" imgW="5880100" imgH="54610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" y="383"/>
                          <a:ext cx="3704" cy="3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6599" name="Picture 51" descr="Image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04025" y="681038"/>
            <a:ext cx="2238375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67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67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67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67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6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67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67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67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298" grpId="0"/>
      <p:bldP spid="567325" grpId="0" animBg="1"/>
      <p:bldP spid="567326" grpId="0" animBg="1"/>
      <p:bldP spid="567327" grpId="0" animBg="1"/>
      <p:bldP spid="567332" grpId="0"/>
      <p:bldP spid="567333" grpId="0"/>
      <p:bldP spid="567334" grpId="0"/>
      <p:bldP spid="567335" grpId="0"/>
      <p:bldP spid="567336" grpId="0"/>
      <p:bldP spid="567339" grpId="0" animBg="1"/>
      <p:bldP spid="567340" grpId="0"/>
      <p:bldP spid="5673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GPD</a:t>
            </a:r>
            <a:r>
              <a:rPr lang="en-US" cap="none" dirty="0" smtClean="0"/>
              <a:t>s</a:t>
            </a:r>
            <a:r>
              <a:rPr lang="en-US" dirty="0" smtClean="0"/>
              <a:t>: </a:t>
            </a:r>
            <a:r>
              <a:rPr lang="en-US" dirty="0" err="1" smtClean="0"/>
              <a:t>DVCS@</a:t>
            </a:r>
            <a:r>
              <a:rPr lang="en-US" cap="none" dirty="0" err="1" smtClean="0"/>
              <a:t>e</a:t>
            </a:r>
            <a:r>
              <a:rPr lang="en-US" dirty="0" err="1" smtClean="0"/>
              <a:t>RHIC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5x100_dvcs_gpd_xsect_smear_panel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6" y="-263525"/>
            <a:ext cx="5720378" cy="685800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</p:pic>
      <p:sp>
        <p:nvSpPr>
          <p:cNvPr id="6" name="TextBox 5"/>
          <p:cNvSpPr txBox="1"/>
          <p:nvPr/>
        </p:nvSpPr>
        <p:spPr>
          <a:xfrm>
            <a:off x="3005818" y="4838665"/>
            <a:ext cx="1832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(~ 10 months EIC)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42627" y="1287165"/>
            <a:ext cx="917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b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=5.6</a:t>
            </a:r>
            <a:endParaRPr lang="en-US" sz="20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46399" y="1793319"/>
            <a:ext cx="359760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Specifications:</a:t>
            </a:r>
          </a:p>
          <a:p>
            <a:pPr marL="177800" indent="-177800">
              <a:buFont typeface="Arial"/>
              <a:buChar char="•"/>
            </a:pPr>
            <a:r>
              <a:rPr lang="en-US" b="1" dirty="0" smtClean="0">
                <a:latin typeface="Comic Sans MS"/>
                <a:cs typeface="Comic Sans MS"/>
              </a:rPr>
              <a:t>Statistical error down to 1%</a:t>
            </a:r>
          </a:p>
          <a:p>
            <a:pPr marL="177800" indent="-177800">
              <a:buFont typeface="Arial"/>
              <a:buChar char="•"/>
            </a:pPr>
            <a:r>
              <a:rPr lang="en-US" b="1" dirty="0" smtClean="0">
                <a:latin typeface="Comic Sans MS"/>
                <a:cs typeface="Comic Sans MS"/>
              </a:rPr>
              <a:t>It uses smeared </a:t>
            </a:r>
            <a:r>
              <a:rPr lang="en-US" b="1" dirty="0" err="1" smtClean="0">
                <a:latin typeface="Comic Sans MS"/>
                <a:cs typeface="Comic Sans MS"/>
              </a:rPr>
              <a:t>t</a:t>
            </a:r>
            <a:r>
              <a:rPr lang="en-US" b="1" dirty="0" smtClean="0">
                <a:latin typeface="Comic Sans MS"/>
                <a:cs typeface="Comic Sans MS"/>
              </a:rPr>
              <a:t> values (5% momentum </a:t>
            </a:r>
            <a:r>
              <a:rPr lang="en-US" b="1" dirty="0" err="1" smtClean="0">
                <a:latin typeface="Comic Sans MS"/>
                <a:cs typeface="Comic Sans MS"/>
              </a:rPr>
              <a:t>resol</a:t>
            </a:r>
            <a:r>
              <a:rPr lang="en-US" b="1" dirty="0" smtClean="0">
                <a:latin typeface="Comic Sans MS"/>
                <a:cs typeface="Comic Sans MS"/>
              </a:rPr>
              <a:t>.)</a:t>
            </a:r>
          </a:p>
          <a:p>
            <a:pPr marL="177800" indent="-177800">
              <a:buFont typeface="Arial"/>
              <a:buChar char="•"/>
            </a:pPr>
            <a:r>
              <a:rPr lang="en-US" b="1" dirty="0" smtClean="0">
                <a:latin typeface="Comic Sans MS"/>
                <a:cs typeface="Comic Sans MS"/>
              </a:rPr>
              <a:t>|t|-binning –&gt; 3 * resolution (or higher)</a:t>
            </a:r>
            <a:endParaRPr lang="en-US" b="1" dirty="0">
              <a:latin typeface="Comic Sans MS"/>
              <a:cs typeface="Comic Sans M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32128" y="362115"/>
            <a:ext cx="5314271" cy="4986337"/>
            <a:chOff x="-969269" y="387281"/>
            <a:chExt cx="5314271" cy="4986337"/>
          </a:xfrm>
        </p:grpSpPr>
        <p:sp>
          <p:nvSpPr>
            <p:cNvPr id="13" name="Rectangle 12"/>
            <p:cNvSpPr/>
            <p:nvPr/>
          </p:nvSpPr>
          <p:spPr>
            <a:xfrm>
              <a:off x="-969269" y="387281"/>
              <a:ext cx="5314271" cy="49863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5x100_dvcs_gpd_xsect_smear_panel.eps"/>
            <p:cNvPicPr>
              <a:picLocks noChangeAspect="1"/>
            </p:cNvPicPr>
            <p:nvPr/>
          </p:nvPicPr>
          <p:blipFill>
            <a:blip r:embed="rId3"/>
            <a:srcRect l="34121" t="51437" r="36587" b="25467"/>
            <a:stretch>
              <a:fillRect/>
            </a:stretch>
          </p:blipFill>
          <p:spPr>
            <a:xfrm>
              <a:off x="-930050" y="387281"/>
              <a:ext cx="5275052" cy="4986337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5471832" y="3757212"/>
            <a:ext cx="3537424" cy="2361933"/>
            <a:chOff x="5453848" y="3881732"/>
            <a:chExt cx="3161792" cy="2141319"/>
          </a:xfrm>
        </p:grpSpPr>
        <p:pic>
          <p:nvPicPr>
            <p:cNvPr id="18" name="Picture 17" descr="DVCS.x.Q2.5x100.eps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53848" y="3881732"/>
              <a:ext cx="3161792" cy="2141319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899937" y="4169211"/>
              <a:ext cx="959349" cy="2790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5 X 100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0" y="6224085"/>
            <a:ext cx="1123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mic Sans MS"/>
                <a:cs typeface="Comic Sans MS"/>
              </a:rPr>
              <a:t>S. Fazio</a:t>
            </a:r>
            <a:endParaRPr lang="en-US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673573"/>
              </p:ext>
            </p:extLst>
          </p:nvPr>
        </p:nvGraphicFramePr>
        <p:xfrm>
          <a:off x="5118100" y="3530600"/>
          <a:ext cx="152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102" name="Equation" r:id="rId5" imgW="152400" imgH="241300" progId="Equation.DSMT4">
                  <p:embed/>
                </p:oleObj>
              </mc:Choice>
              <mc:Fallback>
                <p:oleObj name="Equation" r:id="rId5" imgW="152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18100" y="3530600"/>
                        <a:ext cx="1524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049797"/>
              </p:ext>
            </p:extLst>
          </p:nvPr>
        </p:nvGraphicFramePr>
        <p:xfrm>
          <a:off x="5970918" y="743115"/>
          <a:ext cx="22098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103" name="Equation" r:id="rId7" imgW="2209800" imgH="673100" progId="Equation.DSMT4">
                  <p:embed/>
                </p:oleObj>
              </mc:Choice>
              <mc:Fallback>
                <p:oleObj name="Equation" r:id="rId7" imgW="2209800" imgH="673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70918" y="743115"/>
                        <a:ext cx="22098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             STAR Meeting April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9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35.8|22.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Metro.thmx</Template>
  <TotalTime>9417</TotalTime>
  <Words>1496</Words>
  <Application>Microsoft Macintosh PowerPoint</Application>
  <PresentationFormat>On-screen Show (4:3)</PresentationFormat>
  <Paragraphs>268</Paragraphs>
  <Slides>22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Metro</vt:lpstr>
      <vt:lpstr>Equation</vt:lpstr>
      <vt:lpstr>Constraining GPDs  Can we contribute with STAR</vt:lpstr>
      <vt:lpstr>Quantum phase-space tomography of the nucleon</vt:lpstr>
      <vt:lpstr>Beyond form factors and quark distributions</vt:lpstr>
      <vt:lpstr>The Hunt for Lq</vt:lpstr>
      <vt:lpstr>GPDs Introduction</vt:lpstr>
      <vt:lpstr>accessing GPDs: some caveats</vt:lpstr>
      <vt:lpstr>Deeply Virtual Compton Scattering: DVCS</vt:lpstr>
      <vt:lpstr>DVCS ASYMMETRIES</vt:lpstr>
      <vt:lpstr>GPDs: DVCS@eRHIC</vt:lpstr>
      <vt:lpstr>DVCS Asymmetries</vt:lpstr>
      <vt:lpstr>What will we learn about 2d+1 structure of the proton</vt:lpstr>
      <vt:lpstr>Other Channels: J/ψ</vt:lpstr>
      <vt:lpstr>PowerPoint Presentation</vt:lpstr>
      <vt:lpstr>From pp to gp</vt:lpstr>
      <vt:lpstr>UPC in polarized pp collisions</vt:lpstr>
      <vt:lpstr>Decay m kinematics</vt:lpstr>
      <vt:lpstr>UPC kinematics</vt:lpstr>
      <vt:lpstr>UPC kinematics</vt:lpstr>
      <vt:lpstr>UPC: Outlook</vt:lpstr>
      <vt:lpstr>UPC: 200GeV</vt:lpstr>
      <vt:lpstr>Summary</vt:lpstr>
      <vt:lpstr>BACKUP</vt:lpstr>
    </vt:vector>
  </TitlesOfParts>
  <Company>JLAB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can we do with 200GeV polarized pp in 2011</dc:title>
  <dc:creator>elke-caroline aschenauer</dc:creator>
  <cp:lastModifiedBy>elke-caroline aschenauer</cp:lastModifiedBy>
  <cp:revision>183</cp:revision>
  <cp:lastPrinted>2010-04-22T12:46:06Z</cp:lastPrinted>
  <dcterms:created xsi:type="dcterms:W3CDTF">2010-06-08T13:09:20Z</dcterms:created>
  <dcterms:modified xsi:type="dcterms:W3CDTF">2012-04-18T17:30:26Z</dcterms:modified>
</cp:coreProperties>
</file>